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57" r:id="rId3"/>
    <p:sldId id="258" r:id="rId4"/>
    <p:sldId id="259" r:id="rId5"/>
    <p:sldId id="260" r:id="rId6"/>
    <p:sldId id="261" r:id="rId7"/>
    <p:sldId id="264" r:id="rId8"/>
    <p:sldId id="262"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1" d="100"/>
          <a:sy n="101" d="100"/>
        </p:scale>
        <p:origin x="-270" y="11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BBA38ED-8FB3-448E-8265-25D3FFFFE9B0}" type="datetimeFigureOut">
              <a:rPr lang="en-US" smtClean="0"/>
              <a:t>9/21/2014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F48653C-B044-49D1-8309-6BDE6CFF0634}" type="slidenum">
              <a:rPr lang="en-US" smtClean="0"/>
              <a:t>‹#›</a:t>
            </a:fld>
            <a:endParaRPr lang="en-US"/>
          </a:p>
        </p:txBody>
      </p:sp>
    </p:spTree>
    <p:extLst>
      <p:ext uri="{BB962C8B-B14F-4D97-AF65-F5344CB8AC3E}">
        <p14:creationId xmlns:p14="http://schemas.microsoft.com/office/powerpoint/2010/main" val="531770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D5C11D2-A3E9-424F-8E6A-702A8A51A668}" type="datetimeFigureOut">
              <a:rPr lang="en-US" smtClean="0"/>
              <a:t>9/21/2014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5EDD75C-AF0C-4889-80DB-193DA5117C8A}" type="slidenum">
              <a:rPr lang="en-US" smtClean="0"/>
              <a:t>‹#›</a:t>
            </a:fld>
            <a:endParaRPr lang="en-US" dirty="0"/>
          </a:p>
        </p:txBody>
      </p:sp>
    </p:spTree>
    <p:extLst>
      <p:ext uri="{BB962C8B-B14F-4D97-AF65-F5344CB8AC3E}">
        <p14:creationId xmlns:p14="http://schemas.microsoft.com/office/powerpoint/2010/main" val="4292188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DD75C-AF0C-4889-80DB-193DA5117C8A}" type="slidenum">
              <a:rPr lang="en-US" smtClean="0"/>
              <a:t>1</a:t>
            </a:fld>
            <a:endParaRPr lang="en-US" dirty="0"/>
          </a:p>
        </p:txBody>
      </p:sp>
    </p:spTree>
    <p:extLst>
      <p:ext uri="{BB962C8B-B14F-4D97-AF65-F5344CB8AC3E}">
        <p14:creationId xmlns:p14="http://schemas.microsoft.com/office/powerpoint/2010/main" val="2999491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pages 11-16 before viewing video… </a:t>
            </a:r>
            <a:r>
              <a:rPr lang="en-US" baseline="0" dirty="0" smtClean="0"/>
              <a:t> Make sure they have an understanding of Paradigms…  Get feedback and have them think about Ann’s paradigm and the family’s paradigm – What lens are they looking through?????  Are they looking through blinders or a clear lens????</a:t>
            </a:r>
            <a:endParaRPr lang="en-US" dirty="0"/>
          </a:p>
        </p:txBody>
      </p:sp>
      <p:sp>
        <p:nvSpPr>
          <p:cNvPr id="4" name="Slide Number Placeholder 3"/>
          <p:cNvSpPr>
            <a:spLocks noGrp="1"/>
          </p:cNvSpPr>
          <p:nvPr>
            <p:ph type="sldNum" sz="quarter" idx="10"/>
          </p:nvPr>
        </p:nvSpPr>
        <p:spPr/>
        <p:txBody>
          <a:bodyPr/>
          <a:lstStyle/>
          <a:p>
            <a:fld id="{D5EDD75C-AF0C-4889-80DB-193DA5117C8A}" type="slidenum">
              <a:rPr lang="en-US" smtClean="0"/>
              <a:t>10</a:t>
            </a:fld>
            <a:endParaRPr lang="en-US" dirty="0"/>
          </a:p>
        </p:txBody>
      </p:sp>
    </p:spTree>
    <p:extLst>
      <p:ext uri="{BB962C8B-B14F-4D97-AF65-F5344CB8AC3E}">
        <p14:creationId xmlns:p14="http://schemas.microsoft.com/office/powerpoint/2010/main" val="2725106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the kids focus on 1-3 words…  Relate them to negative paradigms…  How do these negative paradigms impact their lives..  How does it change their clear lens to blinders???  Reflect and talk as a group</a:t>
            </a:r>
            <a:endParaRPr lang="en-US" dirty="0"/>
          </a:p>
        </p:txBody>
      </p:sp>
      <p:sp>
        <p:nvSpPr>
          <p:cNvPr id="4" name="Slide Number Placeholder 3"/>
          <p:cNvSpPr>
            <a:spLocks noGrp="1"/>
          </p:cNvSpPr>
          <p:nvPr>
            <p:ph type="sldNum" sz="quarter" idx="10"/>
          </p:nvPr>
        </p:nvSpPr>
        <p:spPr/>
        <p:txBody>
          <a:bodyPr/>
          <a:lstStyle/>
          <a:p>
            <a:fld id="{D5EDD75C-AF0C-4889-80DB-193DA5117C8A}" type="slidenum">
              <a:rPr lang="en-US" smtClean="0"/>
              <a:t>11</a:t>
            </a:fld>
            <a:endParaRPr lang="en-US" dirty="0"/>
          </a:p>
        </p:txBody>
      </p:sp>
    </p:spTree>
    <p:extLst>
      <p:ext uri="{BB962C8B-B14F-4D97-AF65-F5344CB8AC3E}">
        <p14:creationId xmlns:p14="http://schemas.microsoft.com/office/powerpoint/2010/main" val="3004581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left hand side of their notebook page:  Have students</a:t>
            </a:r>
            <a:r>
              <a:rPr lang="en-US" baseline="0" dirty="0" smtClean="0"/>
              <a:t> list some positive paradigms about themselves in their interactive notebook.  Then have students list some negative paradigms about themselves in their interactive notebook.  ON the right hand side of the notebook have them draw a picture to go with the prompt “If someone were going to name something after me, it would be.”</a:t>
            </a:r>
          </a:p>
        </p:txBody>
      </p:sp>
      <p:sp>
        <p:nvSpPr>
          <p:cNvPr id="4" name="Slide Number Placeholder 3"/>
          <p:cNvSpPr>
            <a:spLocks noGrp="1"/>
          </p:cNvSpPr>
          <p:nvPr>
            <p:ph type="sldNum" sz="quarter" idx="10"/>
          </p:nvPr>
        </p:nvSpPr>
        <p:spPr/>
        <p:txBody>
          <a:bodyPr/>
          <a:lstStyle/>
          <a:p>
            <a:fld id="{D5EDD75C-AF0C-4889-80DB-193DA5117C8A}" type="slidenum">
              <a:rPr lang="en-US" smtClean="0"/>
              <a:t>12</a:t>
            </a:fld>
            <a:endParaRPr lang="en-US" dirty="0"/>
          </a:p>
        </p:txBody>
      </p:sp>
    </p:spTree>
    <p:extLst>
      <p:ext uri="{BB962C8B-B14F-4D97-AF65-F5344CB8AC3E}">
        <p14:creationId xmlns:p14="http://schemas.microsoft.com/office/powerpoint/2010/main" val="892689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page 18-23 </a:t>
            </a:r>
            <a:r>
              <a:rPr lang="en-US" u="sng" dirty="0" smtClean="0"/>
              <a:t>Paradigms</a:t>
            </a:r>
            <a:r>
              <a:rPr lang="en-US" u="sng" baseline="0" dirty="0" smtClean="0"/>
              <a:t> of Life</a:t>
            </a:r>
            <a:r>
              <a:rPr lang="en-US" u="none" baseline="0" dirty="0" smtClean="0"/>
              <a:t> friend centered, stuff centered, boyfriend girlfriend centered, school centered, parent centered – Talk with a friend where do you think you fit…  Do you center too much of your life around one or the other?  Share out your thoughts</a:t>
            </a:r>
            <a:endParaRPr lang="en-US" dirty="0"/>
          </a:p>
        </p:txBody>
      </p:sp>
      <p:sp>
        <p:nvSpPr>
          <p:cNvPr id="4" name="Slide Number Placeholder 3"/>
          <p:cNvSpPr>
            <a:spLocks noGrp="1"/>
          </p:cNvSpPr>
          <p:nvPr>
            <p:ph type="sldNum" sz="quarter" idx="10"/>
          </p:nvPr>
        </p:nvSpPr>
        <p:spPr/>
        <p:txBody>
          <a:bodyPr/>
          <a:lstStyle/>
          <a:p>
            <a:fld id="{D5EDD75C-AF0C-4889-80DB-193DA5117C8A}" type="slidenum">
              <a:rPr lang="en-US" smtClean="0"/>
              <a:t>13</a:t>
            </a:fld>
            <a:endParaRPr lang="en-US" dirty="0"/>
          </a:p>
        </p:txBody>
      </p:sp>
    </p:spTree>
    <p:extLst>
      <p:ext uri="{BB962C8B-B14F-4D97-AF65-F5344CB8AC3E}">
        <p14:creationId xmlns:p14="http://schemas.microsoft.com/office/powerpoint/2010/main" val="1696648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pages 24-27 – Principle Centered</a:t>
            </a:r>
            <a:r>
              <a:rPr lang="en-US" baseline="0" dirty="0" smtClean="0"/>
              <a:t> – The Real Thing – Talk about a life of principles and then talk about a life based on the opposite;  laziness, dishonesty, ingratitude, hate, selfishness….  Have students think of a principle they live by and that goes in the middle.  Then show how that principle influences their life.</a:t>
            </a:r>
            <a:endParaRPr lang="en-US" dirty="0"/>
          </a:p>
        </p:txBody>
      </p:sp>
      <p:sp>
        <p:nvSpPr>
          <p:cNvPr id="4" name="Slide Number Placeholder 3"/>
          <p:cNvSpPr>
            <a:spLocks noGrp="1"/>
          </p:cNvSpPr>
          <p:nvPr>
            <p:ph type="sldNum" sz="quarter" idx="10"/>
          </p:nvPr>
        </p:nvSpPr>
        <p:spPr/>
        <p:txBody>
          <a:bodyPr/>
          <a:lstStyle/>
          <a:p>
            <a:fld id="{D5EDD75C-AF0C-4889-80DB-193DA5117C8A}" type="slidenum">
              <a:rPr lang="en-US" smtClean="0"/>
              <a:t>14</a:t>
            </a:fld>
            <a:endParaRPr lang="en-US" dirty="0"/>
          </a:p>
        </p:txBody>
      </p:sp>
    </p:spTree>
    <p:extLst>
      <p:ext uri="{BB962C8B-B14F-4D97-AF65-F5344CB8AC3E}">
        <p14:creationId xmlns:p14="http://schemas.microsoft.com/office/powerpoint/2010/main" val="3333539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Watch video clip</a:t>
            </a:r>
            <a:r>
              <a:rPr lang="en-US" baseline="0" dirty="0" smtClean="0"/>
              <a:t> “What about Bob?”  regarding baby steps….  Read page 28 – </a:t>
            </a:r>
            <a:r>
              <a:rPr lang="en-US" u="sng" baseline="0" dirty="0" smtClean="0"/>
              <a:t>Baby Steps - </a:t>
            </a:r>
            <a:r>
              <a:rPr lang="en-US" baseline="0" dirty="0" smtClean="0"/>
              <a:t> Have students choose for themselves what baby step are they going to take / small steps that they can apply that center around what we have talked about so far (a principle, new habit, a shift in their paradigm….)</a:t>
            </a:r>
            <a:endParaRPr lang="en-US" dirty="0"/>
          </a:p>
        </p:txBody>
      </p:sp>
      <p:sp>
        <p:nvSpPr>
          <p:cNvPr id="4" name="Slide Number Placeholder 3"/>
          <p:cNvSpPr>
            <a:spLocks noGrp="1"/>
          </p:cNvSpPr>
          <p:nvPr>
            <p:ph type="sldNum" sz="quarter" idx="10"/>
          </p:nvPr>
        </p:nvSpPr>
        <p:spPr/>
        <p:txBody>
          <a:bodyPr/>
          <a:lstStyle/>
          <a:p>
            <a:fld id="{D5EDD75C-AF0C-4889-80DB-193DA5117C8A}" type="slidenum">
              <a:rPr lang="en-US" smtClean="0"/>
              <a:t>15</a:t>
            </a:fld>
            <a:endParaRPr lang="en-US" dirty="0"/>
          </a:p>
        </p:txBody>
      </p:sp>
    </p:spTree>
    <p:extLst>
      <p:ext uri="{BB962C8B-B14F-4D97-AF65-F5344CB8AC3E}">
        <p14:creationId xmlns:p14="http://schemas.microsoft.com/office/powerpoint/2010/main" val="486816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page 31-34 – </a:t>
            </a:r>
            <a:r>
              <a:rPr lang="en-US" u="sng" dirty="0" smtClean="0"/>
              <a:t>Personal Bank Account </a:t>
            </a:r>
            <a:r>
              <a:rPr lang="en-US" u="none" baseline="0" dirty="0" smtClean="0"/>
              <a:t> Watch video then talk about depositing into your personal bank account – put chart paper around the room or write on desks with dry erase marker.  (six desks or six pieces of chart paper)  On each write the PBA deposits from page 35-41.  Set a timer for intervals of a minute and have students go from desk to desk after a minute to comment, write, list… regarding each deposit</a:t>
            </a:r>
            <a:endParaRPr lang="en-US" dirty="0"/>
          </a:p>
        </p:txBody>
      </p:sp>
      <p:sp>
        <p:nvSpPr>
          <p:cNvPr id="4" name="Slide Number Placeholder 3"/>
          <p:cNvSpPr>
            <a:spLocks noGrp="1"/>
          </p:cNvSpPr>
          <p:nvPr>
            <p:ph type="sldNum" sz="quarter" idx="10"/>
          </p:nvPr>
        </p:nvSpPr>
        <p:spPr/>
        <p:txBody>
          <a:bodyPr/>
          <a:lstStyle/>
          <a:p>
            <a:fld id="{D5EDD75C-AF0C-4889-80DB-193DA5117C8A}" type="slidenum">
              <a:rPr lang="en-US" smtClean="0"/>
              <a:t>16</a:t>
            </a:fld>
            <a:endParaRPr lang="en-US" dirty="0"/>
          </a:p>
        </p:txBody>
      </p:sp>
    </p:spTree>
    <p:extLst>
      <p:ext uri="{BB962C8B-B14F-4D97-AF65-F5344CB8AC3E}">
        <p14:creationId xmlns:p14="http://schemas.microsoft.com/office/powerpoint/2010/main" val="661882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a:t>
            </a:r>
            <a:r>
              <a:rPr lang="en-US" baseline="0" dirty="0" smtClean="0"/>
              <a:t> video then read pages 48-49 – Don’t read the scenes yet.  In the interactive text books draw a picture on the left that would symbolize a person that is proactive then draw a picture on the right that would symbolize someone who is reactive.  Then read the scene one and scene too…  For each scene have kids / group come up with proactive language and reactive language for each of he two scenes and collect on slide</a:t>
            </a:r>
            <a:endParaRPr lang="en-US" dirty="0"/>
          </a:p>
        </p:txBody>
      </p:sp>
      <p:sp>
        <p:nvSpPr>
          <p:cNvPr id="4" name="Slide Number Placeholder 3"/>
          <p:cNvSpPr>
            <a:spLocks noGrp="1"/>
          </p:cNvSpPr>
          <p:nvPr>
            <p:ph type="sldNum" sz="quarter" idx="10"/>
          </p:nvPr>
        </p:nvSpPr>
        <p:spPr/>
        <p:txBody>
          <a:bodyPr/>
          <a:lstStyle/>
          <a:p>
            <a:fld id="{D5EDD75C-AF0C-4889-80DB-193DA5117C8A}" type="slidenum">
              <a:rPr lang="en-US" smtClean="0"/>
              <a:t>17</a:t>
            </a:fld>
            <a:endParaRPr lang="en-US" dirty="0"/>
          </a:p>
        </p:txBody>
      </p:sp>
    </p:spTree>
    <p:extLst>
      <p:ext uri="{BB962C8B-B14F-4D97-AF65-F5344CB8AC3E}">
        <p14:creationId xmlns:p14="http://schemas.microsoft.com/office/powerpoint/2010/main" val="2205712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DD75C-AF0C-4889-80DB-193DA5117C8A}" type="slidenum">
              <a:rPr lang="en-US" smtClean="0"/>
              <a:t>18</a:t>
            </a:fld>
            <a:endParaRPr lang="en-US" dirty="0"/>
          </a:p>
        </p:txBody>
      </p:sp>
    </p:spTree>
    <p:extLst>
      <p:ext uri="{BB962C8B-B14F-4D97-AF65-F5344CB8AC3E}">
        <p14:creationId xmlns:p14="http://schemas.microsoft.com/office/powerpoint/2010/main" val="1930442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page 74-76 and have a discussion – Then read page 81-83 and discuss</a:t>
            </a:r>
            <a:r>
              <a:rPr lang="en-US" baseline="0" dirty="0" smtClean="0"/>
              <a:t> how your personal mission statement is something that puts you in control of your life everyday.  Then do the Great Discovery Game…  Print out the slides 19 and 21 for the students to answer and put in their interactive notebooks – read the game from pages 86-89</a:t>
            </a:r>
            <a:endParaRPr lang="en-US" dirty="0"/>
          </a:p>
        </p:txBody>
      </p:sp>
      <p:sp>
        <p:nvSpPr>
          <p:cNvPr id="4" name="Slide Number Placeholder 3"/>
          <p:cNvSpPr>
            <a:spLocks noGrp="1"/>
          </p:cNvSpPr>
          <p:nvPr>
            <p:ph type="sldNum" sz="quarter" idx="10"/>
          </p:nvPr>
        </p:nvSpPr>
        <p:spPr/>
        <p:txBody>
          <a:bodyPr/>
          <a:lstStyle/>
          <a:p>
            <a:fld id="{D5EDD75C-AF0C-4889-80DB-193DA5117C8A}" type="slidenum">
              <a:rPr lang="en-US" smtClean="0"/>
              <a:t>19</a:t>
            </a:fld>
            <a:endParaRPr lang="en-US" dirty="0"/>
          </a:p>
        </p:txBody>
      </p:sp>
    </p:spTree>
    <p:extLst>
      <p:ext uri="{BB962C8B-B14F-4D97-AF65-F5344CB8AC3E}">
        <p14:creationId xmlns:p14="http://schemas.microsoft.com/office/powerpoint/2010/main" val="2654359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a:t>
            </a:r>
            <a:r>
              <a:rPr lang="en-US" baseline="0" dirty="0" smtClean="0"/>
              <a:t> slide show and then show YouTube video “seven habits of highly effective teens”  football players </a:t>
            </a:r>
          </a:p>
          <a:p>
            <a:r>
              <a:rPr lang="en-US" baseline="0" dirty="0" smtClean="0"/>
              <a:t>Then read pages 4-6 in book</a:t>
            </a:r>
            <a:endParaRPr lang="en-US" dirty="0"/>
          </a:p>
        </p:txBody>
      </p:sp>
      <p:sp>
        <p:nvSpPr>
          <p:cNvPr id="4" name="Slide Number Placeholder 3"/>
          <p:cNvSpPr>
            <a:spLocks noGrp="1"/>
          </p:cNvSpPr>
          <p:nvPr>
            <p:ph type="sldNum" sz="quarter" idx="10"/>
          </p:nvPr>
        </p:nvSpPr>
        <p:spPr/>
        <p:txBody>
          <a:bodyPr/>
          <a:lstStyle/>
          <a:p>
            <a:fld id="{D5EDD75C-AF0C-4889-80DB-193DA5117C8A}" type="slidenum">
              <a:rPr lang="en-US" smtClean="0"/>
              <a:t>2</a:t>
            </a:fld>
            <a:endParaRPr lang="en-US" dirty="0"/>
          </a:p>
        </p:txBody>
      </p:sp>
    </p:spTree>
    <p:extLst>
      <p:ext uri="{BB962C8B-B14F-4D97-AF65-F5344CB8AC3E}">
        <p14:creationId xmlns:p14="http://schemas.microsoft.com/office/powerpoint/2010/main" val="3486524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DD75C-AF0C-4889-80DB-193DA5117C8A}" type="slidenum">
              <a:rPr lang="en-US" smtClean="0"/>
              <a:t>20</a:t>
            </a:fld>
            <a:endParaRPr lang="en-US" dirty="0"/>
          </a:p>
        </p:txBody>
      </p:sp>
    </p:spTree>
    <p:extLst>
      <p:ext uri="{BB962C8B-B14F-4D97-AF65-F5344CB8AC3E}">
        <p14:creationId xmlns:p14="http://schemas.microsoft.com/office/powerpoint/2010/main" val="912060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DD75C-AF0C-4889-80DB-193DA5117C8A}" type="slidenum">
              <a:rPr lang="en-US" smtClean="0"/>
              <a:t>21</a:t>
            </a:fld>
            <a:endParaRPr lang="en-US" dirty="0"/>
          </a:p>
        </p:txBody>
      </p:sp>
    </p:spTree>
    <p:extLst>
      <p:ext uri="{BB962C8B-B14F-4D97-AF65-F5344CB8AC3E}">
        <p14:creationId xmlns:p14="http://schemas.microsoft.com/office/powerpoint/2010/main" val="2668418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page 106-107 and page 116 </a:t>
            </a:r>
            <a:r>
              <a:rPr lang="en-US" b="0" u="sng" dirty="0" smtClean="0"/>
              <a:t>Does</a:t>
            </a:r>
            <a:r>
              <a:rPr lang="en-US" b="0" u="sng" baseline="0" dirty="0" smtClean="0"/>
              <a:t> it Really Work?   </a:t>
            </a:r>
            <a:r>
              <a:rPr lang="en-US" b="0" u="none" baseline="0" dirty="0" smtClean="0"/>
              <a:t>Watch video and discuss….  Then read page 122-123 – </a:t>
            </a:r>
            <a:r>
              <a:rPr lang="en-US" b="0" u="sng" baseline="0" dirty="0" smtClean="0"/>
              <a:t>Be Strong in Hard Moments   </a:t>
            </a:r>
            <a:r>
              <a:rPr lang="en-US" b="0" u="none" baseline="0" dirty="0" smtClean="0"/>
              <a:t> Activity:  Read page 126-127 </a:t>
            </a:r>
            <a:r>
              <a:rPr lang="en-US" b="0" u="sng" baseline="0" dirty="0" smtClean="0"/>
              <a:t>Final Word  </a:t>
            </a:r>
            <a:r>
              <a:rPr lang="en-US" b="0" u="none" baseline="0" dirty="0" smtClean="0"/>
              <a:t>    Then talk about the slide and have students, in their interactive notebooks write the poem on the slide and fill in the blanks with their own thoughts.   </a:t>
            </a:r>
            <a:endParaRPr lang="en-US" dirty="0"/>
          </a:p>
        </p:txBody>
      </p:sp>
      <p:sp>
        <p:nvSpPr>
          <p:cNvPr id="4" name="Slide Number Placeholder 3"/>
          <p:cNvSpPr>
            <a:spLocks noGrp="1"/>
          </p:cNvSpPr>
          <p:nvPr>
            <p:ph type="sldNum" sz="quarter" idx="10"/>
          </p:nvPr>
        </p:nvSpPr>
        <p:spPr/>
        <p:txBody>
          <a:bodyPr/>
          <a:lstStyle/>
          <a:p>
            <a:fld id="{D5EDD75C-AF0C-4889-80DB-193DA5117C8A}" type="slidenum">
              <a:rPr lang="en-US" smtClean="0"/>
              <a:t>22</a:t>
            </a:fld>
            <a:endParaRPr lang="en-US" dirty="0"/>
          </a:p>
        </p:txBody>
      </p:sp>
    </p:spTree>
    <p:extLst>
      <p:ext uri="{BB962C8B-B14F-4D97-AF65-F5344CB8AC3E}">
        <p14:creationId xmlns:p14="http://schemas.microsoft.com/office/powerpoint/2010/main" val="1711097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Relationship Bank</a:t>
            </a:r>
            <a:r>
              <a:rPr lang="en-US" baseline="0" dirty="0" smtClean="0"/>
              <a:t> Account Read pages 130-133 – Discuss what to deposit into the relationship bank account – then read scenarios and discuss on pages 137, 140,141(2 scenarios),142-143 clear expectations – Play video then hand out random names of kids in class to other kids.  Have them write one kind statement to that person</a:t>
            </a:r>
            <a:endParaRPr lang="en-US" dirty="0"/>
          </a:p>
        </p:txBody>
      </p:sp>
      <p:sp>
        <p:nvSpPr>
          <p:cNvPr id="4" name="Slide Number Placeholder 3"/>
          <p:cNvSpPr>
            <a:spLocks noGrp="1"/>
          </p:cNvSpPr>
          <p:nvPr>
            <p:ph type="sldNum" sz="quarter" idx="10"/>
          </p:nvPr>
        </p:nvSpPr>
        <p:spPr/>
        <p:txBody>
          <a:bodyPr/>
          <a:lstStyle/>
          <a:p>
            <a:fld id="{D5EDD75C-AF0C-4889-80DB-193DA5117C8A}" type="slidenum">
              <a:rPr lang="en-US" smtClean="0"/>
              <a:t>23</a:t>
            </a:fld>
            <a:endParaRPr lang="en-US" dirty="0"/>
          </a:p>
        </p:txBody>
      </p:sp>
    </p:spTree>
    <p:extLst>
      <p:ext uri="{BB962C8B-B14F-4D97-AF65-F5344CB8AC3E}">
        <p14:creationId xmlns:p14="http://schemas.microsoft.com/office/powerpoint/2010/main" val="557423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146-152 – skip around read scenarios get the main points of Totem, Doormat, and Downward Spiral – just have a discussion – book talk – relaxed – get some individual scenarios from kids who have been in each situation / After the discussion make a Win-Win poster for the whole class to contribute to – Listen to some upbeat music while decorating on poster… writing… </a:t>
            </a:r>
            <a:endParaRPr lang="en-US" dirty="0"/>
          </a:p>
        </p:txBody>
      </p:sp>
      <p:sp>
        <p:nvSpPr>
          <p:cNvPr id="4" name="Slide Number Placeholder 3"/>
          <p:cNvSpPr>
            <a:spLocks noGrp="1"/>
          </p:cNvSpPr>
          <p:nvPr>
            <p:ph type="sldNum" sz="quarter" idx="10"/>
          </p:nvPr>
        </p:nvSpPr>
        <p:spPr/>
        <p:txBody>
          <a:bodyPr/>
          <a:lstStyle/>
          <a:p>
            <a:fld id="{D5EDD75C-AF0C-4889-80DB-193DA5117C8A}" type="slidenum">
              <a:rPr lang="en-US" smtClean="0"/>
              <a:t>24</a:t>
            </a:fld>
            <a:endParaRPr lang="en-US" dirty="0"/>
          </a:p>
        </p:txBody>
      </p:sp>
    </p:spTree>
    <p:extLst>
      <p:ext uri="{BB962C8B-B14F-4D97-AF65-F5344CB8AC3E}">
        <p14:creationId xmlns:p14="http://schemas.microsoft.com/office/powerpoint/2010/main" val="2507864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page 164 and the top of 165 – have a discussion about how you can tell a person is listening (body language, words, eyes, comments…)  how can you tell if a person isn’t listening (body language, words, eyes, comments…) Read page 166-167 bottom of 166 over to 167 after discussion have kids pair up and assign groups to be good listening group or poor listening group – Have them come up with a short skit to perform in front of the class and collect on large paper things they notice the groups doing that define good listening and poor listening…  </a:t>
            </a:r>
            <a:endParaRPr lang="en-US" dirty="0"/>
          </a:p>
        </p:txBody>
      </p:sp>
      <p:sp>
        <p:nvSpPr>
          <p:cNvPr id="4" name="Slide Number Placeholder 3"/>
          <p:cNvSpPr>
            <a:spLocks noGrp="1"/>
          </p:cNvSpPr>
          <p:nvPr>
            <p:ph type="sldNum" sz="quarter" idx="10"/>
          </p:nvPr>
        </p:nvSpPr>
        <p:spPr/>
        <p:txBody>
          <a:bodyPr/>
          <a:lstStyle/>
          <a:p>
            <a:fld id="{D5EDD75C-AF0C-4889-80DB-193DA5117C8A}" type="slidenum">
              <a:rPr lang="en-US" smtClean="0"/>
              <a:t>25</a:t>
            </a:fld>
            <a:endParaRPr lang="en-US" dirty="0"/>
          </a:p>
        </p:txBody>
      </p:sp>
    </p:spTree>
    <p:extLst>
      <p:ext uri="{BB962C8B-B14F-4D97-AF65-F5344CB8AC3E}">
        <p14:creationId xmlns:p14="http://schemas.microsoft.com/office/powerpoint/2010/main" val="2018672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page 182-183</a:t>
            </a:r>
            <a:endParaRPr lang="en-US" dirty="0"/>
          </a:p>
        </p:txBody>
      </p:sp>
      <p:sp>
        <p:nvSpPr>
          <p:cNvPr id="4" name="Slide Number Placeholder 3"/>
          <p:cNvSpPr>
            <a:spLocks noGrp="1"/>
          </p:cNvSpPr>
          <p:nvPr>
            <p:ph type="sldNum" sz="quarter" idx="10"/>
          </p:nvPr>
        </p:nvSpPr>
        <p:spPr/>
        <p:txBody>
          <a:bodyPr/>
          <a:lstStyle/>
          <a:p>
            <a:fld id="{D5EDD75C-AF0C-4889-80DB-193DA5117C8A}" type="slidenum">
              <a:rPr lang="en-US" smtClean="0"/>
              <a:t>26</a:t>
            </a:fld>
            <a:endParaRPr lang="en-US" dirty="0"/>
          </a:p>
        </p:txBody>
      </p:sp>
    </p:spTree>
    <p:extLst>
      <p:ext uri="{BB962C8B-B14F-4D97-AF65-F5344CB8AC3E}">
        <p14:creationId xmlns:p14="http://schemas.microsoft.com/office/powerpoint/2010/main" val="8837475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a copy of the fruit personality test</a:t>
            </a:r>
            <a:r>
              <a:rPr lang="en-US" baseline="0" dirty="0" smtClean="0"/>
              <a:t> and have kids take it and see their different styles, traits and characteristics.  Have them turn to a friend and see if the friend agrees and share out.  Put in interactive notebook</a:t>
            </a:r>
            <a:endParaRPr lang="en-US" dirty="0"/>
          </a:p>
        </p:txBody>
      </p:sp>
      <p:sp>
        <p:nvSpPr>
          <p:cNvPr id="4" name="Slide Number Placeholder 3"/>
          <p:cNvSpPr>
            <a:spLocks noGrp="1"/>
          </p:cNvSpPr>
          <p:nvPr>
            <p:ph type="sldNum" sz="quarter" idx="10"/>
          </p:nvPr>
        </p:nvSpPr>
        <p:spPr/>
        <p:txBody>
          <a:bodyPr/>
          <a:lstStyle/>
          <a:p>
            <a:fld id="{D5EDD75C-AF0C-4889-80DB-193DA5117C8A}" type="slidenum">
              <a:rPr lang="en-US" smtClean="0"/>
              <a:t>27</a:t>
            </a:fld>
            <a:endParaRPr lang="en-US" dirty="0"/>
          </a:p>
        </p:txBody>
      </p:sp>
    </p:spTree>
    <p:extLst>
      <p:ext uri="{BB962C8B-B14F-4D97-AF65-F5344CB8AC3E}">
        <p14:creationId xmlns:p14="http://schemas.microsoft.com/office/powerpoint/2010/main" val="3351569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Watch Video</a:t>
            </a:r>
            <a:endParaRPr lang="en-US" dirty="0"/>
          </a:p>
        </p:txBody>
      </p:sp>
      <p:sp>
        <p:nvSpPr>
          <p:cNvPr id="4" name="Slide Number Placeholder 3"/>
          <p:cNvSpPr>
            <a:spLocks noGrp="1"/>
          </p:cNvSpPr>
          <p:nvPr>
            <p:ph type="sldNum" sz="quarter" idx="10"/>
          </p:nvPr>
        </p:nvSpPr>
        <p:spPr/>
        <p:txBody>
          <a:bodyPr/>
          <a:lstStyle/>
          <a:p>
            <a:fld id="{D5EDD75C-AF0C-4889-80DB-193DA5117C8A}" type="slidenum">
              <a:rPr lang="en-US" smtClean="0"/>
              <a:t>28</a:t>
            </a:fld>
            <a:endParaRPr lang="en-US" dirty="0"/>
          </a:p>
        </p:txBody>
      </p:sp>
    </p:spTree>
    <p:extLst>
      <p:ext uri="{BB962C8B-B14F-4D97-AF65-F5344CB8AC3E}">
        <p14:creationId xmlns:p14="http://schemas.microsoft.com/office/powerpoint/2010/main" val="254294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page 206 - Talk about</a:t>
            </a:r>
            <a:r>
              <a:rPr lang="en-US" baseline="0" dirty="0" smtClean="0"/>
              <a:t> ways to nourish your body, mind, heart and soul – Read page 216 </a:t>
            </a:r>
            <a:r>
              <a:rPr lang="en-US" u="sng" baseline="0" dirty="0" smtClean="0"/>
              <a:t>Caring for Your Brain </a:t>
            </a:r>
            <a:r>
              <a:rPr lang="en-US" u="none" baseline="0" dirty="0" smtClean="0"/>
              <a:t>and discuss; Read page 218-219  </a:t>
            </a:r>
            <a:r>
              <a:rPr lang="en-US" u="sng" baseline="0" dirty="0" smtClean="0"/>
              <a:t>Find Your Niche </a:t>
            </a:r>
            <a:r>
              <a:rPr lang="en-US" u="none" baseline="0" dirty="0" smtClean="0"/>
              <a:t> and discuss</a:t>
            </a:r>
            <a:endParaRPr lang="en-US" dirty="0"/>
          </a:p>
        </p:txBody>
      </p:sp>
      <p:sp>
        <p:nvSpPr>
          <p:cNvPr id="4" name="Slide Number Placeholder 3"/>
          <p:cNvSpPr>
            <a:spLocks noGrp="1"/>
          </p:cNvSpPr>
          <p:nvPr>
            <p:ph type="sldNum" sz="quarter" idx="10"/>
          </p:nvPr>
        </p:nvSpPr>
        <p:spPr/>
        <p:txBody>
          <a:bodyPr/>
          <a:lstStyle/>
          <a:p>
            <a:fld id="{D5EDD75C-AF0C-4889-80DB-193DA5117C8A}" type="slidenum">
              <a:rPr lang="en-US" smtClean="0"/>
              <a:t>29</a:t>
            </a:fld>
            <a:endParaRPr lang="en-US" dirty="0"/>
          </a:p>
        </p:txBody>
      </p:sp>
    </p:spTree>
    <p:extLst>
      <p:ext uri="{BB962C8B-B14F-4D97-AF65-F5344CB8AC3E}">
        <p14:creationId xmlns:p14="http://schemas.microsoft.com/office/powerpoint/2010/main" val="2310502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Chalk</a:t>
            </a:r>
            <a:r>
              <a:rPr lang="en-US" baseline="0" dirty="0" smtClean="0"/>
              <a:t> talk :  Write the topic HABIT in your interactive notebooks… for three minutes I want you to think about what habits you have as a person (habits your don’t even think about any more, personal habits, social habits, things you do </a:t>
            </a:r>
            <a:r>
              <a:rPr lang="en-US" baseline="0" dirty="0" err="1" smtClean="0"/>
              <a:t>repeatably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5EDD75C-AF0C-4889-80DB-193DA5117C8A}" type="slidenum">
              <a:rPr lang="en-US" smtClean="0"/>
              <a:t>3</a:t>
            </a:fld>
            <a:endParaRPr lang="en-US" dirty="0"/>
          </a:p>
        </p:txBody>
      </p:sp>
    </p:spTree>
    <p:extLst>
      <p:ext uri="{BB962C8B-B14F-4D97-AF65-F5344CB8AC3E}">
        <p14:creationId xmlns:p14="http://schemas.microsoft.com/office/powerpoint/2010/main" val="4211627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DD75C-AF0C-4889-80DB-193DA5117C8A}" type="slidenum">
              <a:rPr lang="en-US" smtClean="0"/>
              <a:t>30</a:t>
            </a:fld>
            <a:endParaRPr lang="en-US" dirty="0"/>
          </a:p>
        </p:txBody>
      </p:sp>
    </p:spTree>
    <p:extLst>
      <p:ext uri="{BB962C8B-B14F-4D97-AF65-F5344CB8AC3E}">
        <p14:creationId xmlns:p14="http://schemas.microsoft.com/office/powerpoint/2010/main" val="3039537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page 7 – </a:t>
            </a:r>
            <a:r>
              <a:rPr lang="en-US" u="sng" dirty="0" smtClean="0"/>
              <a:t>7 habits of highly defective teens </a:t>
            </a:r>
            <a:r>
              <a:rPr lang="en-US" u="none" dirty="0" smtClean="0"/>
              <a:t>  in book- </a:t>
            </a:r>
            <a:r>
              <a:rPr lang="en-US" dirty="0" smtClean="0"/>
              <a:t>have the kids come up and list good vs bad habits they have or they have seen with other kids/people</a:t>
            </a:r>
            <a:endParaRPr lang="en-US" dirty="0"/>
          </a:p>
        </p:txBody>
      </p:sp>
      <p:sp>
        <p:nvSpPr>
          <p:cNvPr id="4" name="Slide Number Placeholder 3"/>
          <p:cNvSpPr>
            <a:spLocks noGrp="1"/>
          </p:cNvSpPr>
          <p:nvPr>
            <p:ph type="sldNum" sz="quarter" idx="10"/>
          </p:nvPr>
        </p:nvSpPr>
        <p:spPr/>
        <p:txBody>
          <a:bodyPr/>
          <a:lstStyle/>
          <a:p>
            <a:fld id="{D5EDD75C-AF0C-4889-80DB-193DA5117C8A}" type="slidenum">
              <a:rPr lang="en-US" smtClean="0"/>
              <a:t>4</a:t>
            </a:fld>
            <a:endParaRPr lang="en-US" dirty="0"/>
          </a:p>
        </p:txBody>
      </p:sp>
    </p:spTree>
    <p:extLst>
      <p:ext uri="{BB962C8B-B14F-4D97-AF65-F5344CB8AC3E}">
        <p14:creationId xmlns:p14="http://schemas.microsoft.com/office/powerpoint/2010/main" val="2914960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Pages 8-9  </a:t>
            </a:r>
            <a:r>
              <a:rPr lang="en-US" u="sng" dirty="0" smtClean="0"/>
              <a:t>What Exactly</a:t>
            </a:r>
            <a:r>
              <a:rPr lang="en-US" u="sng" baseline="0" dirty="0" smtClean="0"/>
              <a:t> are Habits and 7 Habits can Help you </a:t>
            </a:r>
          </a:p>
          <a:p>
            <a:r>
              <a:rPr lang="en-US" dirty="0" smtClean="0"/>
              <a:t>In their interactive textbooks</a:t>
            </a:r>
            <a:r>
              <a:rPr lang="en-US" baseline="0" dirty="0" smtClean="0"/>
              <a:t> write the answers to the following questions and answer on the left hand side</a:t>
            </a:r>
            <a:endParaRPr lang="en-US" dirty="0"/>
          </a:p>
        </p:txBody>
      </p:sp>
      <p:sp>
        <p:nvSpPr>
          <p:cNvPr id="4" name="Slide Number Placeholder 3"/>
          <p:cNvSpPr>
            <a:spLocks noGrp="1"/>
          </p:cNvSpPr>
          <p:nvPr>
            <p:ph type="sldNum" sz="quarter" idx="10"/>
          </p:nvPr>
        </p:nvSpPr>
        <p:spPr/>
        <p:txBody>
          <a:bodyPr/>
          <a:lstStyle/>
          <a:p>
            <a:fld id="{D5EDD75C-AF0C-4889-80DB-193DA5117C8A}" type="slidenum">
              <a:rPr lang="en-US" smtClean="0"/>
              <a:t>5</a:t>
            </a:fld>
            <a:endParaRPr lang="en-US" dirty="0"/>
          </a:p>
        </p:txBody>
      </p:sp>
    </p:spTree>
    <p:extLst>
      <p:ext uri="{BB962C8B-B14F-4D97-AF65-F5344CB8AC3E}">
        <p14:creationId xmlns:p14="http://schemas.microsoft.com/office/powerpoint/2010/main" val="1217325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In their interactive textbooks</a:t>
            </a:r>
            <a:r>
              <a:rPr lang="en-US" baseline="0" dirty="0" smtClean="0"/>
              <a:t> write the answers to the following questions and answer on the right hand side</a:t>
            </a:r>
            <a:endParaRPr lang="en-US" dirty="0" smtClean="0"/>
          </a:p>
          <a:p>
            <a:endParaRPr lang="en-US" dirty="0"/>
          </a:p>
        </p:txBody>
      </p:sp>
      <p:sp>
        <p:nvSpPr>
          <p:cNvPr id="4" name="Slide Number Placeholder 3"/>
          <p:cNvSpPr>
            <a:spLocks noGrp="1"/>
          </p:cNvSpPr>
          <p:nvPr>
            <p:ph type="sldNum" sz="quarter" idx="10"/>
          </p:nvPr>
        </p:nvSpPr>
        <p:spPr/>
        <p:txBody>
          <a:bodyPr/>
          <a:lstStyle/>
          <a:p>
            <a:fld id="{D5EDD75C-AF0C-4889-80DB-193DA5117C8A}" type="slidenum">
              <a:rPr lang="en-US" smtClean="0"/>
              <a:t>6</a:t>
            </a:fld>
            <a:endParaRPr lang="en-US" dirty="0"/>
          </a:p>
        </p:txBody>
      </p:sp>
    </p:spTree>
    <p:extLst>
      <p:ext uri="{BB962C8B-B14F-4D97-AF65-F5344CB8AC3E}">
        <p14:creationId xmlns:p14="http://schemas.microsoft.com/office/powerpoint/2010/main" val="1020501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  they will look at a picture on next slide in silence and think for 1-2 minutes.. In interactive notebooks write down this chart</a:t>
            </a:r>
          </a:p>
          <a:p>
            <a:r>
              <a:rPr lang="en-US" baseline="0" dirty="0" smtClean="0"/>
              <a:t>When they get to the picture they will write what they SEE…..  What do they THINK about the picture anything that comes to mind, what’s going on?  What do you see?  What makes them say that?…. What do you WONDER about the picture and relating it to the image, yourself, life….. </a:t>
            </a:r>
            <a:endParaRPr lang="en-US" dirty="0"/>
          </a:p>
        </p:txBody>
      </p:sp>
      <p:sp>
        <p:nvSpPr>
          <p:cNvPr id="4" name="Slide Number Placeholder 3"/>
          <p:cNvSpPr>
            <a:spLocks noGrp="1"/>
          </p:cNvSpPr>
          <p:nvPr>
            <p:ph type="sldNum" sz="quarter" idx="10"/>
          </p:nvPr>
        </p:nvSpPr>
        <p:spPr/>
        <p:txBody>
          <a:bodyPr/>
          <a:lstStyle/>
          <a:p>
            <a:fld id="{D5EDD75C-AF0C-4889-80DB-193DA5117C8A}" type="slidenum">
              <a:rPr lang="en-US" smtClean="0"/>
              <a:t>7</a:t>
            </a:fld>
            <a:endParaRPr lang="en-US" dirty="0"/>
          </a:p>
        </p:txBody>
      </p:sp>
    </p:spTree>
    <p:extLst>
      <p:ext uri="{BB962C8B-B14F-4D97-AF65-F5344CB8AC3E}">
        <p14:creationId xmlns:p14="http://schemas.microsoft.com/office/powerpoint/2010/main" val="2267222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 a</a:t>
            </a:r>
            <a:r>
              <a:rPr lang="en-US" baseline="0" dirty="0" smtClean="0"/>
              <a:t> timer for 10 minutes and then discuss – This discussion should lead into the T-chart for changing bad habits and replacing them with good habits</a:t>
            </a:r>
            <a:endParaRPr lang="en-US" dirty="0"/>
          </a:p>
        </p:txBody>
      </p:sp>
      <p:sp>
        <p:nvSpPr>
          <p:cNvPr id="4" name="Slide Number Placeholder 3"/>
          <p:cNvSpPr>
            <a:spLocks noGrp="1"/>
          </p:cNvSpPr>
          <p:nvPr>
            <p:ph type="sldNum" sz="quarter" idx="10"/>
          </p:nvPr>
        </p:nvSpPr>
        <p:spPr/>
        <p:txBody>
          <a:bodyPr/>
          <a:lstStyle/>
          <a:p>
            <a:fld id="{D5EDD75C-AF0C-4889-80DB-193DA5117C8A}" type="slidenum">
              <a:rPr lang="en-US" smtClean="0"/>
              <a:t>8</a:t>
            </a:fld>
            <a:endParaRPr lang="en-US" dirty="0"/>
          </a:p>
        </p:txBody>
      </p:sp>
    </p:spTree>
    <p:extLst>
      <p:ext uri="{BB962C8B-B14F-4D97-AF65-F5344CB8AC3E}">
        <p14:creationId xmlns:p14="http://schemas.microsoft.com/office/powerpoint/2010/main" val="3993515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Document</a:t>
            </a:r>
            <a:r>
              <a:rPr lang="en-US" baseline="0" dirty="0" smtClean="0"/>
              <a:t> in interactive textbooks…  Make the T-chart and fill in each side…  May have some discussion regarding friends or family members as examples.  Stay away from getting too personal out loud but have them right about themselves in their books</a:t>
            </a:r>
            <a:endParaRPr lang="en-US" dirty="0"/>
          </a:p>
        </p:txBody>
      </p:sp>
      <p:sp>
        <p:nvSpPr>
          <p:cNvPr id="4" name="Slide Number Placeholder 3"/>
          <p:cNvSpPr>
            <a:spLocks noGrp="1"/>
          </p:cNvSpPr>
          <p:nvPr>
            <p:ph type="sldNum" sz="quarter" idx="10"/>
          </p:nvPr>
        </p:nvSpPr>
        <p:spPr/>
        <p:txBody>
          <a:bodyPr/>
          <a:lstStyle/>
          <a:p>
            <a:fld id="{D5EDD75C-AF0C-4889-80DB-193DA5117C8A}" type="slidenum">
              <a:rPr lang="en-US" smtClean="0"/>
              <a:t>9</a:t>
            </a:fld>
            <a:endParaRPr lang="en-US" dirty="0"/>
          </a:p>
        </p:txBody>
      </p:sp>
    </p:spTree>
    <p:extLst>
      <p:ext uri="{BB962C8B-B14F-4D97-AF65-F5344CB8AC3E}">
        <p14:creationId xmlns:p14="http://schemas.microsoft.com/office/powerpoint/2010/main" val="4284102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E61B3C-98E6-4271-87E6-9EB7F3A65823}" type="datetimeFigureOut">
              <a:rPr lang="en-US" smtClean="0"/>
              <a:t>9/21/2014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BD02D2-5976-44BB-868F-66F18A6E1743}" type="slidenum">
              <a:rPr lang="en-US" smtClean="0"/>
              <a:t>‹#›</a:t>
            </a:fld>
            <a:endParaRPr lang="en-US" dirty="0"/>
          </a:p>
        </p:txBody>
      </p:sp>
    </p:spTree>
    <p:extLst>
      <p:ext uri="{BB962C8B-B14F-4D97-AF65-F5344CB8AC3E}">
        <p14:creationId xmlns:p14="http://schemas.microsoft.com/office/powerpoint/2010/main" val="2500906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E61B3C-98E6-4271-87E6-9EB7F3A65823}" type="datetimeFigureOut">
              <a:rPr lang="en-US" smtClean="0"/>
              <a:t>9/21/2014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BD02D2-5976-44BB-868F-66F18A6E1743}" type="slidenum">
              <a:rPr lang="en-US" smtClean="0"/>
              <a:t>‹#›</a:t>
            </a:fld>
            <a:endParaRPr lang="en-US" dirty="0"/>
          </a:p>
        </p:txBody>
      </p:sp>
    </p:spTree>
    <p:extLst>
      <p:ext uri="{BB962C8B-B14F-4D97-AF65-F5344CB8AC3E}">
        <p14:creationId xmlns:p14="http://schemas.microsoft.com/office/powerpoint/2010/main" val="4218191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E61B3C-98E6-4271-87E6-9EB7F3A65823}" type="datetimeFigureOut">
              <a:rPr lang="en-US" smtClean="0"/>
              <a:t>9/21/2014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BD02D2-5976-44BB-868F-66F18A6E1743}" type="slidenum">
              <a:rPr lang="en-US" smtClean="0"/>
              <a:t>‹#›</a:t>
            </a:fld>
            <a:endParaRPr lang="en-US" dirty="0"/>
          </a:p>
        </p:txBody>
      </p:sp>
    </p:spTree>
    <p:extLst>
      <p:ext uri="{BB962C8B-B14F-4D97-AF65-F5344CB8AC3E}">
        <p14:creationId xmlns:p14="http://schemas.microsoft.com/office/powerpoint/2010/main" val="1927612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E61B3C-98E6-4271-87E6-9EB7F3A65823}" type="datetimeFigureOut">
              <a:rPr lang="en-US" smtClean="0"/>
              <a:t>9/21/2014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BD02D2-5976-44BB-868F-66F18A6E1743}" type="slidenum">
              <a:rPr lang="en-US" smtClean="0"/>
              <a:t>‹#›</a:t>
            </a:fld>
            <a:endParaRPr lang="en-US" dirty="0"/>
          </a:p>
        </p:txBody>
      </p:sp>
    </p:spTree>
    <p:extLst>
      <p:ext uri="{BB962C8B-B14F-4D97-AF65-F5344CB8AC3E}">
        <p14:creationId xmlns:p14="http://schemas.microsoft.com/office/powerpoint/2010/main" val="802992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E61B3C-98E6-4271-87E6-9EB7F3A65823}" type="datetimeFigureOut">
              <a:rPr lang="en-US" smtClean="0"/>
              <a:t>9/21/2014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BD02D2-5976-44BB-868F-66F18A6E1743}" type="slidenum">
              <a:rPr lang="en-US" smtClean="0"/>
              <a:t>‹#›</a:t>
            </a:fld>
            <a:endParaRPr lang="en-US" dirty="0"/>
          </a:p>
        </p:txBody>
      </p:sp>
    </p:spTree>
    <p:extLst>
      <p:ext uri="{BB962C8B-B14F-4D97-AF65-F5344CB8AC3E}">
        <p14:creationId xmlns:p14="http://schemas.microsoft.com/office/powerpoint/2010/main" val="394866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E61B3C-98E6-4271-87E6-9EB7F3A65823}" type="datetimeFigureOut">
              <a:rPr lang="en-US" smtClean="0"/>
              <a:t>9/21/2014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BD02D2-5976-44BB-868F-66F18A6E1743}" type="slidenum">
              <a:rPr lang="en-US" smtClean="0"/>
              <a:t>‹#›</a:t>
            </a:fld>
            <a:endParaRPr lang="en-US" dirty="0"/>
          </a:p>
        </p:txBody>
      </p:sp>
    </p:spTree>
    <p:extLst>
      <p:ext uri="{BB962C8B-B14F-4D97-AF65-F5344CB8AC3E}">
        <p14:creationId xmlns:p14="http://schemas.microsoft.com/office/powerpoint/2010/main" val="3679846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E61B3C-98E6-4271-87E6-9EB7F3A65823}" type="datetimeFigureOut">
              <a:rPr lang="en-US" smtClean="0"/>
              <a:t>9/21/2014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BD02D2-5976-44BB-868F-66F18A6E1743}" type="slidenum">
              <a:rPr lang="en-US" smtClean="0"/>
              <a:t>‹#›</a:t>
            </a:fld>
            <a:endParaRPr lang="en-US" dirty="0"/>
          </a:p>
        </p:txBody>
      </p:sp>
    </p:spTree>
    <p:extLst>
      <p:ext uri="{BB962C8B-B14F-4D97-AF65-F5344CB8AC3E}">
        <p14:creationId xmlns:p14="http://schemas.microsoft.com/office/powerpoint/2010/main" val="2831651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E61B3C-98E6-4271-87E6-9EB7F3A65823}" type="datetimeFigureOut">
              <a:rPr lang="en-US" smtClean="0"/>
              <a:t>9/21/2014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BD02D2-5976-44BB-868F-66F18A6E1743}" type="slidenum">
              <a:rPr lang="en-US" smtClean="0"/>
              <a:t>‹#›</a:t>
            </a:fld>
            <a:endParaRPr lang="en-US" dirty="0"/>
          </a:p>
        </p:txBody>
      </p:sp>
    </p:spTree>
    <p:extLst>
      <p:ext uri="{BB962C8B-B14F-4D97-AF65-F5344CB8AC3E}">
        <p14:creationId xmlns:p14="http://schemas.microsoft.com/office/powerpoint/2010/main" val="4152681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E61B3C-98E6-4271-87E6-9EB7F3A65823}" type="datetimeFigureOut">
              <a:rPr lang="en-US" smtClean="0"/>
              <a:t>9/21/2014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BD02D2-5976-44BB-868F-66F18A6E1743}" type="slidenum">
              <a:rPr lang="en-US" smtClean="0"/>
              <a:t>‹#›</a:t>
            </a:fld>
            <a:endParaRPr lang="en-US" dirty="0"/>
          </a:p>
        </p:txBody>
      </p:sp>
    </p:spTree>
    <p:extLst>
      <p:ext uri="{BB962C8B-B14F-4D97-AF65-F5344CB8AC3E}">
        <p14:creationId xmlns:p14="http://schemas.microsoft.com/office/powerpoint/2010/main" val="3216604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E61B3C-98E6-4271-87E6-9EB7F3A65823}" type="datetimeFigureOut">
              <a:rPr lang="en-US" smtClean="0"/>
              <a:t>9/21/2014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BD02D2-5976-44BB-868F-66F18A6E1743}" type="slidenum">
              <a:rPr lang="en-US" smtClean="0"/>
              <a:t>‹#›</a:t>
            </a:fld>
            <a:endParaRPr lang="en-US" dirty="0"/>
          </a:p>
        </p:txBody>
      </p:sp>
    </p:spTree>
    <p:extLst>
      <p:ext uri="{BB962C8B-B14F-4D97-AF65-F5344CB8AC3E}">
        <p14:creationId xmlns:p14="http://schemas.microsoft.com/office/powerpoint/2010/main" val="3276916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E61B3C-98E6-4271-87E6-9EB7F3A65823}" type="datetimeFigureOut">
              <a:rPr lang="en-US" smtClean="0"/>
              <a:t>9/21/2014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BD02D2-5976-44BB-868F-66F18A6E1743}" type="slidenum">
              <a:rPr lang="en-US" smtClean="0"/>
              <a:t>‹#›</a:t>
            </a:fld>
            <a:endParaRPr lang="en-US" dirty="0"/>
          </a:p>
        </p:txBody>
      </p:sp>
    </p:spTree>
    <p:extLst>
      <p:ext uri="{BB962C8B-B14F-4D97-AF65-F5344CB8AC3E}">
        <p14:creationId xmlns:p14="http://schemas.microsoft.com/office/powerpoint/2010/main" val="1940154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61B3C-98E6-4271-87E6-9EB7F3A65823}" type="datetimeFigureOut">
              <a:rPr lang="en-US" smtClean="0"/>
              <a:t>9/21/2014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D02D2-5976-44BB-868F-66F18A6E1743}" type="slidenum">
              <a:rPr lang="en-US" smtClean="0"/>
              <a:t>‹#›</a:t>
            </a:fld>
            <a:endParaRPr lang="en-US" dirty="0"/>
          </a:p>
        </p:txBody>
      </p:sp>
    </p:spTree>
    <p:extLst>
      <p:ext uri="{BB962C8B-B14F-4D97-AF65-F5344CB8AC3E}">
        <p14:creationId xmlns:p14="http://schemas.microsoft.com/office/powerpoint/2010/main" val="3168825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3IyHJsCdo4w"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www.youtube.com/watch?v=p3JPa2mvSQ4"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PivWY9wn5ps"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o3Gu0dPc8TA"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KRNICA2VvX4"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search.ask.com/videos?q=explaining+habits+to+teens&amp;o=10146&amp;tpr=2&amp;ts=139458632232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bM8KJpBme7Y"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hyperlink" Target="http://www.youtube.com/watch?v=-OBgdoAmuwI&amp;list=PLR5MW-YMRMKMxzWxLWC8ww0EUNDkdcl_z"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5rOg4WfNDfM"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youtube.com/watch?v=1G7RZfkGjO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a:lstStyle/>
          <a:p>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Seven Habits of Highly Effective Teens</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ubtitle 2"/>
          <p:cNvSpPr>
            <a:spLocks noGrp="1"/>
          </p:cNvSpPr>
          <p:nvPr>
            <p:ph type="subTitle" idx="1"/>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Study Skills</a:t>
            </a:r>
          </a:p>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Sean Covey</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490970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304800"/>
            <a:ext cx="4572000" cy="584775"/>
          </a:xfrm>
          <a:prstGeom prst="rect">
            <a:avLst/>
          </a:prstGeom>
        </p:spPr>
        <p:txBody>
          <a:bodyPr>
            <a:spAutoFit/>
          </a:bodyPr>
          <a:lstStyle/>
          <a:p>
            <a:r>
              <a:rPr lang="en-US" sz="1400" dirty="0" smtClean="0">
                <a:hlinkClick r:id="rId3"/>
              </a:rPr>
              <a:t>http://www.youtube.com/watch?v=3IyHJsCdo4w</a:t>
            </a:r>
            <a:endParaRPr lang="en-US" sz="1400" dirty="0" smtClean="0"/>
          </a:p>
          <a:p>
            <a:endParaRPr lang="en-US"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624896"/>
            <a:ext cx="6553200" cy="4360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4421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7696200" cy="5833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991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indent="0">
              <a:buNone/>
            </a:pPr>
            <a:r>
              <a:rPr lang="en-US" dirty="0" smtClean="0"/>
              <a:t>Positive Paradigms…</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Negative Paradigms…</a:t>
            </a:r>
            <a:endParaRPr lang="en-US" dirty="0"/>
          </a:p>
        </p:txBody>
      </p:sp>
      <p:sp>
        <p:nvSpPr>
          <p:cNvPr id="4" name="Content Placeholder 3"/>
          <p:cNvSpPr>
            <a:spLocks noGrp="1"/>
          </p:cNvSpPr>
          <p:nvPr>
            <p:ph sz="half" idx="2"/>
          </p:nvPr>
        </p:nvSpPr>
        <p:spPr/>
        <p:txBody>
          <a:bodyPr/>
          <a:lstStyle/>
          <a:p>
            <a:pPr marL="0" indent="0">
              <a:buNone/>
            </a:pPr>
            <a:r>
              <a:rPr lang="en-US" dirty="0" smtClean="0"/>
              <a:t>IF someone were going to name something after me, it would be.</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04800"/>
            <a:ext cx="30480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57200" y="296706"/>
            <a:ext cx="524226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Paradigms of Self</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10" name="Straight Connector 9"/>
          <p:cNvCxnSpPr/>
          <p:nvPr/>
        </p:nvCxnSpPr>
        <p:spPr>
          <a:xfrm>
            <a:off x="4267200" y="1676400"/>
            <a:ext cx="0" cy="3352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1089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0778" y="990600"/>
            <a:ext cx="8521500" cy="3785652"/>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“If who I am is what </a:t>
            </a:r>
          </a:p>
          <a:p>
            <a:pPr algn="ctr"/>
            <a:r>
              <a:rPr lang="en-U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 have and what I</a:t>
            </a:r>
          </a:p>
          <a:p>
            <a:pPr algn="ctr"/>
            <a:r>
              <a:rPr lang="en-US" sz="6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Have is lost, then who </a:t>
            </a:r>
          </a:p>
          <a:p>
            <a:pPr algn="ctr"/>
            <a:r>
              <a:rPr lang="en-U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Am i??????</a:t>
            </a:r>
            <a:endParaRPr lang="en-US" sz="6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621309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1969" y="2967335"/>
            <a:ext cx="4000069" cy="923330"/>
          </a:xfrm>
          <a:prstGeom prst="rect">
            <a:avLst/>
          </a:prstGeom>
          <a:noFill/>
        </p:spPr>
        <p:txBody>
          <a:bodyPr wrap="non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Perseverance</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cxnSp>
        <p:nvCxnSpPr>
          <p:cNvPr id="4" name="Straight Arrow Connector 3"/>
          <p:cNvCxnSpPr/>
          <p:nvPr/>
        </p:nvCxnSpPr>
        <p:spPr>
          <a:xfrm flipH="1" flipV="1">
            <a:off x="2209800" y="1600200"/>
            <a:ext cx="13716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1752600" y="3733800"/>
            <a:ext cx="1752600" cy="14433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72004" y="3733800"/>
            <a:ext cx="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825836" y="1706341"/>
            <a:ext cx="1529385" cy="13879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867400" y="3843405"/>
            <a:ext cx="13716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572004" y="1452265"/>
            <a:ext cx="13851" cy="17481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600200" y="1066800"/>
            <a:ext cx="1257524" cy="369332"/>
          </a:xfrm>
          <a:prstGeom prst="rect">
            <a:avLst/>
          </a:prstGeom>
          <a:noFill/>
        </p:spPr>
        <p:txBody>
          <a:bodyPr wrap="none" rtlCol="0">
            <a:spAutoFit/>
          </a:bodyPr>
          <a:lstStyle/>
          <a:p>
            <a:r>
              <a:rPr lang="en-US" dirty="0" smtClean="0"/>
              <a:t>Friendships</a:t>
            </a:r>
            <a:endParaRPr lang="en-US" dirty="0"/>
          </a:p>
        </p:txBody>
      </p:sp>
      <p:sp>
        <p:nvSpPr>
          <p:cNvPr id="21" name="TextBox 20"/>
          <p:cNvSpPr txBox="1"/>
          <p:nvPr/>
        </p:nvSpPr>
        <p:spPr>
          <a:xfrm>
            <a:off x="1066258" y="5301734"/>
            <a:ext cx="686342" cy="369332"/>
          </a:xfrm>
          <a:prstGeom prst="rect">
            <a:avLst/>
          </a:prstGeom>
          <a:noFill/>
        </p:spPr>
        <p:txBody>
          <a:bodyPr wrap="none" rtlCol="0">
            <a:spAutoFit/>
          </a:bodyPr>
          <a:lstStyle/>
          <a:p>
            <a:r>
              <a:rPr lang="en-US" dirty="0" smtClean="0"/>
              <a:t>Work</a:t>
            </a:r>
            <a:endParaRPr lang="en-US" dirty="0"/>
          </a:p>
        </p:txBody>
      </p:sp>
      <p:sp>
        <p:nvSpPr>
          <p:cNvPr id="22" name="TextBox 21"/>
          <p:cNvSpPr txBox="1"/>
          <p:nvPr/>
        </p:nvSpPr>
        <p:spPr>
          <a:xfrm>
            <a:off x="3943242" y="849868"/>
            <a:ext cx="1415772" cy="369332"/>
          </a:xfrm>
          <a:prstGeom prst="rect">
            <a:avLst/>
          </a:prstGeom>
          <a:noFill/>
        </p:spPr>
        <p:txBody>
          <a:bodyPr wrap="none" rtlCol="0">
            <a:spAutoFit/>
          </a:bodyPr>
          <a:lstStyle/>
          <a:p>
            <a:r>
              <a:rPr lang="en-US" dirty="0" smtClean="0"/>
              <a:t>Being a mom</a:t>
            </a:r>
            <a:endParaRPr lang="en-US" dirty="0"/>
          </a:p>
        </p:txBody>
      </p:sp>
      <p:sp>
        <p:nvSpPr>
          <p:cNvPr id="23" name="TextBox 22"/>
          <p:cNvSpPr txBox="1"/>
          <p:nvPr/>
        </p:nvSpPr>
        <p:spPr>
          <a:xfrm>
            <a:off x="7010400" y="1219200"/>
            <a:ext cx="1323439" cy="369332"/>
          </a:xfrm>
          <a:prstGeom prst="rect">
            <a:avLst/>
          </a:prstGeom>
          <a:noFill/>
        </p:spPr>
        <p:txBody>
          <a:bodyPr wrap="none" rtlCol="0">
            <a:spAutoFit/>
          </a:bodyPr>
          <a:lstStyle/>
          <a:p>
            <a:r>
              <a:rPr lang="en-US" dirty="0" smtClean="0"/>
              <a:t>Being a wife</a:t>
            </a:r>
            <a:endParaRPr lang="en-US" dirty="0"/>
          </a:p>
        </p:txBody>
      </p:sp>
      <p:sp>
        <p:nvSpPr>
          <p:cNvPr id="24" name="TextBox 23"/>
          <p:cNvSpPr txBox="1"/>
          <p:nvPr/>
        </p:nvSpPr>
        <p:spPr>
          <a:xfrm>
            <a:off x="7010400" y="5715000"/>
            <a:ext cx="1451936" cy="646331"/>
          </a:xfrm>
          <a:prstGeom prst="rect">
            <a:avLst/>
          </a:prstGeom>
          <a:noFill/>
        </p:spPr>
        <p:txBody>
          <a:bodyPr wrap="none" rtlCol="0">
            <a:spAutoFit/>
          </a:bodyPr>
          <a:lstStyle/>
          <a:p>
            <a:r>
              <a:rPr lang="en-US" dirty="0" smtClean="0"/>
              <a:t>Professional</a:t>
            </a:r>
          </a:p>
          <a:p>
            <a:r>
              <a:rPr lang="en-US" dirty="0"/>
              <a:t>D</a:t>
            </a:r>
            <a:r>
              <a:rPr lang="en-US" dirty="0" smtClean="0"/>
              <a:t>evelopment</a:t>
            </a:r>
            <a:endParaRPr lang="en-US" dirty="0"/>
          </a:p>
        </p:txBody>
      </p:sp>
      <p:sp>
        <p:nvSpPr>
          <p:cNvPr id="25" name="TextBox 24"/>
          <p:cNvSpPr txBox="1"/>
          <p:nvPr/>
        </p:nvSpPr>
        <p:spPr>
          <a:xfrm>
            <a:off x="4033297" y="5715000"/>
            <a:ext cx="1633589" cy="369332"/>
          </a:xfrm>
          <a:prstGeom prst="rect">
            <a:avLst/>
          </a:prstGeom>
          <a:noFill/>
        </p:spPr>
        <p:txBody>
          <a:bodyPr wrap="none" rtlCol="0">
            <a:spAutoFit/>
          </a:bodyPr>
          <a:lstStyle/>
          <a:p>
            <a:r>
              <a:rPr lang="en-US" dirty="0" smtClean="0"/>
              <a:t>Staying Healthy</a:t>
            </a:r>
            <a:endParaRPr lang="en-US" dirty="0"/>
          </a:p>
        </p:txBody>
      </p:sp>
    </p:spTree>
    <p:extLst>
      <p:ext uri="{BB962C8B-B14F-4D97-AF65-F5344CB8AC3E}">
        <p14:creationId xmlns:p14="http://schemas.microsoft.com/office/powerpoint/2010/main" val="1896754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191000" y="303311"/>
            <a:ext cx="4572000" cy="523220"/>
          </a:xfrm>
          <a:prstGeom prst="rect">
            <a:avLst/>
          </a:prstGeom>
        </p:spPr>
        <p:txBody>
          <a:bodyPr>
            <a:spAutoFit/>
          </a:bodyPr>
          <a:lstStyle/>
          <a:p>
            <a:r>
              <a:rPr lang="en-US" sz="1400" dirty="0">
                <a:hlinkClick r:id="rId4"/>
              </a:rPr>
              <a:t>http://</a:t>
            </a:r>
            <a:r>
              <a:rPr lang="en-US" sz="1400" dirty="0" smtClean="0">
                <a:hlinkClick r:id="rId4"/>
              </a:rPr>
              <a:t>www.youtube.com/watch?v=p3JPa2mvSQ4</a:t>
            </a:r>
            <a:endParaRPr lang="en-US" sz="1400" dirty="0"/>
          </a:p>
          <a:p>
            <a:endParaRPr lang="en-US" sz="1400" dirty="0"/>
          </a:p>
        </p:txBody>
      </p:sp>
    </p:spTree>
    <p:extLst>
      <p:ext uri="{BB962C8B-B14F-4D97-AF65-F5344CB8AC3E}">
        <p14:creationId xmlns:p14="http://schemas.microsoft.com/office/powerpoint/2010/main" val="811700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304800"/>
            <a:ext cx="4572000" cy="584775"/>
          </a:xfrm>
          <a:prstGeom prst="rect">
            <a:avLst/>
          </a:prstGeom>
        </p:spPr>
        <p:txBody>
          <a:bodyPr>
            <a:spAutoFit/>
          </a:bodyPr>
          <a:lstStyle/>
          <a:p>
            <a:r>
              <a:rPr lang="en-US" sz="1400" dirty="0">
                <a:hlinkClick r:id="rId3"/>
              </a:rPr>
              <a:t>http://</a:t>
            </a:r>
            <a:r>
              <a:rPr lang="en-US" sz="1400" dirty="0" smtClean="0">
                <a:hlinkClick r:id="rId3"/>
              </a:rPr>
              <a:t>www.youtube.com/watch?v=PivWY9wn5ps</a:t>
            </a:r>
            <a:endParaRPr lang="en-US" sz="1400" dirty="0" smtClean="0"/>
          </a:p>
          <a:p>
            <a:endParaRPr lang="en-US" dirty="0"/>
          </a:p>
        </p:txBody>
      </p:sp>
      <p:sp>
        <p:nvSpPr>
          <p:cNvPr id="4" name="Rectangle 3"/>
          <p:cNvSpPr/>
          <p:nvPr/>
        </p:nvSpPr>
        <p:spPr>
          <a:xfrm>
            <a:off x="2620346" y="2967335"/>
            <a:ext cx="3903313" cy="923330"/>
          </a:xfrm>
          <a:prstGeom prst="rect">
            <a:avLst/>
          </a:prstGeom>
          <a:noFill/>
        </p:spPr>
        <p:txBody>
          <a:bodyPr wrap="none" lIns="91440" tIns="45720" rIns="91440" bIns="45720">
            <a:spAutoFit/>
          </a:bodyPr>
          <a:lstStyle/>
          <a:p>
            <a:pPr algn="ctr"/>
            <a:r>
              <a:rPr lang="en-US" sz="5400"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PBA Deposits</a:t>
            </a:r>
            <a:endParaRPr lang="en-US" sz="54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TextBox 4"/>
          <p:cNvSpPr txBox="1"/>
          <p:nvPr/>
        </p:nvSpPr>
        <p:spPr>
          <a:xfrm rot="20520316">
            <a:off x="-104693" y="1316347"/>
            <a:ext cx="5266185" cy="584775"/>
          </a:xfrm>
          <a:prstGeom prst="rect">
            <a:avLst/>
          </a:prstGeom>
          <a:noFill/>
        </p:spPr>
        <p:txBody>
          <a:bodyPr wrap="none" rtlCol="0">
            <a:spAutoFit/>
          </a:bodyPr>
          <a:lstStyle/>
          <a:p>
            <a:r>
              <a:rPr lang="en-US" sz="3200" dirty="0" smtClean="0">
                <a:solidFill>
                  <a:srgbClr val="00B050"/>
                </a:solidFill>
                <a:latin typeface="Aharoni" panose="02010803020104030203" pitchFamily="2" charset="-79"/>
                <a:cs typeface="Aharoni" panose="02010803020104030203" pitchFamily="2" charset="-79"/>
              </a:rPr>
              <a:t>Keep promises to yourself</a:t>
            </a:r>
            <a:endParaRPr lang="en-US" sz="3200" dirty="0">
              <a:solidFill>
                <a:srgbClr val="00B050"/>
              </a:solidFill>
              <a:latin typeface="Aharoni" panose="02010803020104030203" pitchFamily="2" charset="-79"/>
              <a:cs typeface="Aharoni" panose="02010803020104030203" pitchFamily="2" charset="-79"/>
            </a:endParaRPr>
          </a:p>
        </p:txBody>
      </p:sp>
      <p:sp>
        <p:nvSpPr>
          <p:cNvPr id="6" name="TextBox 5"/>
          <p:cNvSpPr txBox="1"/>
          <p:nvPr/>
        </p:nvSpPr>
        <p:spPr>
          <a:xfrm rot="1633842">
            <a:off x="5655026" y="1254761"/>
            <a:ext cx="2964273" cy="338554"/>
          </a:xfrm>
          <a:prstGeom prst="rect">
            <a:avLst/>
          </a:prstGeom>
          <a:noFill/>
        </p:spPr>
        <p:txBody>
          <a:bodyPr wrap="none" rtlCol="0">
            <a:spAutoFit/>
          </a:bodyPr>
          <a:lstStyle/>
          <a:p>
            <a:r>
              <a:rPr lang="en-US" sz="1600" b="1" dirty="0" smtClean="0">
                <a:solidFill>
                  <a:srgbClr val="FFFF00"/>
                </a:solidFill>
                <a:latin typeface="Algerian" panose="04020705040A02060702" pitchFamily="82" charset="0"/>
              </a:rPr>
              <a:t>Do small acts of kindness</a:t>
            </a:r>
            <a:endParaRPr lang="en-US" sz="1600" b="1" dirty="0">
              <a:solidFill>
                <a:srgbClr val="FFFF00"/>
              </a:solidFill>
              <a:latin typeface="Algerian" panose="04020705040A02060702" pitchFamily="82" charset="0"/>
            </a:endParaRPr>
          </a:p>
        </p:txBody>
      </p:sp>
      <p:sp>
        <p:nvSpPr>
          <p:cNvPr id="7" name="TextBox 6"/>
          <p:cNvSpPr txBox="1"/>
          <p:nvPr/>
        </p:nvSpPr>
        <p:spPr>
          <a:xfrm>
            <a:off x="3384243" y="2133600"/>
            <a:ext cx="4964821" cy="584775"/>
          </a:xfrm>
          <a:prstGeom prst="rect">
            <a:avLst/>
          </a:prstGeom>
          <a:noFill/>
        </p:spPr>
        <p:txBody>
          <a:bodyPr wrap="none" rtlCol="0">
            <a:spAutoFit/>
          </a:bodyPr>
          <a:lstStyle/>
          <a:p>
            <a:r>
              <a:rPr lang="en-US" sz="3200" b="1" dirty="0" smtClean="0">
                <a:solidFill>
                  <a:srgbClr val="7030A0"/>
                </a:solidFill>
                <a:latin typeface="Americana BT" panose="02020504070506020904" pitchFamily="18" charset="0"/>
              </a:rPr>
              <a:t>Be gentle with yourself</a:t>
            </a:r>
            <a:endParaRPr lang="en-US" sz="3200" b="1" dirty="0">
              <a:solidFill>
                <a:srgbClr val="7030A0"/>
              </a:solidFill>
              <a:latin typeface="Americana BT" panose="02020504070506020904" pitchFamily="18" charset="0"/>
            </a:endParaRPr>
          </a:p>
        </p:txBody>
      </p:sp>
      <p:sp>
        <p:nvSpPr>
          <p:cNvPr id="8" name="TextBox 7"/>
          <p:cNvSpPr txBox="1"/>
          <p:nvPr/>
        </p:nvSpPr>
        <p:spPr>
          <a:xfrm rot="1249752">
            <a:off x="609600" y="4267200"/>
            <a:ext cx="4792659" cy="707886"/>
          </a:xfrm>
          <a:prstGeom prst="rect">
            <a:avLst/>
          </a:prstGeom>
          <a:noFill/>
        </p:spPr>
        <p:txBody>
          <a:bodyPr wrap="none" rtlCol="0">
            <a:spAutoFit/>
          </a:bodyPr>
          <a:lstStyle/>
          <a:p>
            <a:r>
              <a:rPr lang="en-US" sz="4000" b="1" dirty="0" smtClean="0">
                <a:solidFill>
                  <a:srgbClr val="002060"/>
                </a:solidFill>
                <a:latin typeface="Matura MT Script Capitals" panose="03020802060602070202" pitchFamily="66" charset="0"/>
              </a:rPr>
              <a:t>Tap into your talents</a:t>
            </a:r>
            <a:endParaRPr lang="en-US" sz="4000" b="1" dirty="0">
              <a:solidFill>
                <a:srgbClr val="002060"/>
              </a:solidFill>
              <a:latin typeface="Matura MT Script Capitals" panose="03020802060602070202" pitchFamily="66" charset="0"/>
            </a:endParaRPr>
          </a:p>
        </p:txBody>
      </p:sp>
      <p:sp>
        <p:nvSpPr>
          <p:cNvPr id="9" name="TextBox 8"/>
          <p:cNvSpPr txBox="1"/>
          <p:nvPr/>
        </p:nvSpPr>
        <p:spPr>
          <a:xfrm rot="20385475">
            <a:off x="5482509" y="4113311"/>
            <a:ext cx="3539752" cy="1015663"/>
          </a:xfrm>
          <a:prstGeom prst="rect">
            <a:avLst/>
          </a:prstGeom>
          <a:noFill/>
        </p:spPr>
        <p:txBody>
          <a:bodyPr wrap="none" rtlCol="0">
            <a:spAutoFit/>
          </a:bodyPr>
          <a:lstStyle/>
          <a:p>
            <a:r>
              <a:rPr lang="en-US" sz="6000" b="1" dirty="0" smtClean="0">
                <a:solidFill>
                  <a:srgbClr val="C00000"/>
                </a:solidFill>
                <a:latin typeface="Chiller" panose="04020404031007020602" pitchFamily="82" charset="0"/>
              </a:rPr>
              <a:t>Renew yourself</a:t>
            </a:r>
            <a:endParaRPr lang="en-US" sz="6000" b="1" dirty="0">
              <a:solidFill>
                <a:srgbClr val="C00000"/>
              </a:solidFill>
              <a:latin typeface="Chiller" panose="04020404031007020602" pitchFamily="82" charset="0"/>
            </a:endParaRPr>
          </a:p>
        </p:txBody>
      </p:sp>
      <p:sp>
        <p:nvSpPr>
          <p:cNvPr id="10" name="TextBox 9"/>
          <p:cNvSpPr txBox="1"/>
          <p:nvPr/>
        </p:nvSpPr>
        <p:spPr>
          <a:xfrm>
            <a:off x="2713509" y="5709965"/>
            <a:ext cx="2811988" cy="830997"/>
          </a:xfrm>
          <a:prstGeom prst="rect">
            <a:avLst/>
          </a:prstGeom>
          <a:noFill/>
        </p:spPr>
        <p:txBody>
          <a:bodyPr wrap="none" rtlCol="0">
            <a:spAutoFit/>
          </a:bodyPr>
          <a:lstStyle/>
          <a:p>
            <a:r>
              <a:rPr lang="en-US" sz="4800" b="1" dirty="0" smtClean="0">
                <a:solidFill>
                  <a:srgbClr val="00B0F0"/>
                </a:solidFill>
                <a:latin typeface="Impact" panose="020B0806030902050204" pitchFamily="34" charset="0"/>
              </a:rPr>
              <a:t>Be honest </a:t>
            </a:r>
            <a:endParaRPr lang="en-US" sz="4800" b="1" dirty="0">
              <a:solidFill>
                <a:srgbClr val="00B0F0"/>
              </a:solidFill>
              <a:latin typeface="Impact" panose="020B0806030902050204" pitchFamily="34" charset="0"/>
            </a:endParaRPr>
          </a:p>
        </p:txBody>
      </p:sp>
      <p:sp>
        <p:nvSpPr>
          <p:cNvPr id="11" name="Rectangle 10"/>
          <p:cNvSpPr/>
          <p:nvPr/>
        </p:nvSpPr>
        <p:spPr>
          <a:xfrm>
            <a:off x="2571452" y="2967335"/>
            <a:ext cx="4001095"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PBA Deposits</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288469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4572000" cy="584775"/>
          </a:xfrm>
          <a:prstGeom prst="rect">
            <a:avLst/>
          </a:prstGeom>
        </p:spPr>
        <p:txBody>
          <a:bodyPr>
            <a:spAutoFit/>
          </a:bodyPr>
          <a:lstStyle/>
          <a:p>
            <a:r>
              <a:rPr lang="en-US" sz="1400" dirty="0">
                <a:hlinkClick r:id="rId3"/>
              </a:rPr>
              <a:t>http://</a:t>
            </a:r>
            <a:r>
              <a:rPr lang="en-US" sz="1400" dirty="0" smtClean="0">
                <a:hlinkClick r:id="rId3"/>
              </a:rPr>
              <a:t>www.youtube.com/watch?v=o3Gu0dPc8TA</a:t>
            </a:r>
            <a:endParaRPr lang="en-US" sz="1400" dirty="0" smtClean="0"/>
          </a:p>
          <a:p>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962146"/>
            <a:ext cx="25336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794467"/>
            <a:ext cx="1684461" cy="196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4800600" y="1156297"/>
            <a:ext cx="0" cy="5320703"/>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840495" y="6310477"/>
            <a:ext cx="873957" cy="369332"/>
          </a:xfrm>
          <a:prstGeom prst="rect">
            <a:avLst/>
          </a:prstGeom>
          <a:noFill/>
        </p:spPr>
        <p:txBody>
          <a:bodyPr wrap="none" rtlCol="0">
            <a:spAutoFit/>
          </a:bodyPr>
          <a:lstStyle/>
          <a:p>
            <a:r>
              <a:rPr lang="en-US" b="1" i="1" dirty="0" smtClean="0"/>
              <a:t>Habit 1</a:t>
            </a:r>
            <a:endParaRPr lang="en-US" b="1" i="1" dirty="0"/>
          </a:p>
        </p:txBody>
      </p:sp>
    </p:spTree>
    <p:extLst>
      <p:ext uri="{BB962C8B-B14F-4D97-AF65-F5344CB8AC3E}">
        <p14:creationId xmlns:p14="http://schemas.microsoft.com/office/powerpoint/2010/main" val="2524273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26473"/>
            <a:ext cx="8382000" cy="800219"/>
          </a:xfrm>
          <a:prstGeom prst="rect">
            <a:avLst/>
          </a:prstGeom>
          <a:noFill/>
        </p:spPr>
        <p:txBody>
          <a:bodyPr wrap="square" rtlCol="0">
            <a:spAutoFit/>
          </a:bodyPr>
          <a:lstStyle/>
          <a:p>
            <a:pPr algn="ctr"/>
            <a:endParaRPr lang="en-US" sz="1400" dirty="0"/>
          </a:p>
          <a:p>
            <a:pPr algn="ctr"/>
            <a:r>
              <a:rPr lang="en-US" sz="1400" dirty="0" smtClean="0"/>
              <a:t>I</a:t>
            </a:r>
          </a:p>
          <a:p>
            <a:pPr algn="ctr"/>
            <a:endParaRPr lang="en-US" dirty="0"/>
          </a:p>
        </p:txBody>
      </p:sp>
      <p:sp>
        <p:nvSpPr>
          <p:cNvPr id="7" name="TextBox 6"/>
          <p:cNvSpPr txBox="1"/>
          <p:nvPr/>
        </p:nvSpPr>
        <p:spPr>
          <a:xfrm>
            <a:off x="2752516" y="865027"/>
            <a:ext cx="3569695" cy="1354217"/>
          </a:xfrm>
          <a:prstGeom prst="rect">
            <a:avLst/>
          </a:prstGeom>
          <a:noFill/>
        </p:spPr>
        <p:txBody>
          <a:bodyPr wrap="none" rtlCol="0">
            <a:spAutoFit/>
          </a:bodyPr>
          <a:lstStyle/>
          <a:p>
            <a:pPr algn="ctr"/>
            <a:r>
              <a:rPr lang="en-US" dirty="0" smtClean="0"/>
              <a:t>Autobiography in</a:t>
            </a:r>
          </a:p>
          <a:p>
            <a:pPr algn="ctr"/>
            <a:r>
              <a:rPr lang="en-US" sz="2800" b="1" dirty="0" smtClean="0">
                <a:effectLst>
                  <a:outerShdw blurRad="38100" dist="38100" dir="2700000" algn="tl">
                    <a:srgbClr val="000000">
                      <a:alpha val="43137"/>
                    </a:srgbClr>
                  </a:outerShdw>
                </a:effectLst>
              </a:rPr>
              <a:t>FIVE SHORT CHAPTERS</a:t>
            </a:r>
          </a:p>
          <a:p>
            <a:pPr algn="ctr"/>
            <a:r>
              <a:rPr lang="en-US" dirty="0" smtClean="0"/>
              <a:t>From  There’s a Hole In My Sidewalk</a:t>
            </a:r>
          </a:p>
          <a:p>
            <a:pPr algn="ctr"/>
            <a:r>
              <a:rPr lang="en-US" dirty="0" smtClean="0"/>
              <a:t>By:  Portia nelson</a:t>
            </a:r>
            <a:endParaRPr lang="en-US" dirty="0"/>
          </a:p>
        </p:txBody>
      </p:sp>
      <p:sp>
        <p:nvSpPr>
          <p:cNvPr id="8" name="Rectangle 7"/>
          <p:cNvSpPr/>
          <p:nvPr/>
        </p:nvSpPr>
        <p:spPr>
          <a:xfrm>
            <a:off x="1981200" y="3105834"/>
            <a:ext cx="5334000" cy="646331"/>
          </a:xfrm>
          <a:prstGeom prst="rect">
            <a:avLst/>
          </a:prstGeom>
        </p:spPr>
        <p:txBody>
          <a:bodyPr wrap="square">
            <a:spAutoFit/>
          </a:bodyPr>
          <a:lstStyle/>
          <a:p>
            <a:r>
              <a:rPr lang="en-US" dirty="0">
                <a:hlinkClick r:id="rId3"/>
              </a:rPr>
              <a:t>http://</a:t>
            </a:r>
            <a:r>
              <a:rPr lang="en-US" dirty="0" smtClean="0">
                <a:hlinkClick r:id="rId3"/>
              </a:rPr>
              <a:t>www.youtube.com/watch?v=KRNICA2VvX4</a:t>
            </a:r>
            <a:endParaRPr lang="en-US" dirty="0" smtClean="0"/>
          </a:p>
          <a:p>
            <a:endParaRPr lang="en-US" dirty="0"/>
          </a:p>
        </p:txBody>
      </p:sp>
    </p:spTree>
    <p:extLst>
      <p:ext uri="{BB962C8B-B14F-4D97-AF65-F5344CB8AC3E}">
        <p14:creationId xmlns:p14="http://schemas.microsoft.com/office/powerpoint/2010/main" val="1685855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90875" y="6197723"/>
            <a:ext cx="873957" cy="369332"/>
          </a:xfrm>
          <a:prstGeom prst="rect">
            <a:avLst/>
          </a:prstGeom>
          <a:noFill/>
        </p:spPr>
        <p:txBody>
          <a:bodyPr wrap="none" rtlCol="0">
            <a:spAutoFit/>
          </a:bodyPr>
          <a:lstStyle/>
          <a:p>
            <a:r>
              <a:rPr lang="en-US" b="1" i="1" dirty="0" smtClean="0"/>
              <a:t>Habit 2</a:t>
            </a:r>
            <a:endParaRPr lang="en-US" b="1" i="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171450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362200" y="545068"/>
            <a:ext cx="6186309" cy="1200329"/>
          </a:xfrm>
          <a:prstGeom prst="rect">
            <a:avLst/>
          </a:prstGeom>
          <a:noFill/>
        </p:spPr>
        <p:txBody>
          <a:bodyPr wrap="none" rtlCol="0">
            <a:spAutoFit/>
          </a:bodyPr>
          <a:lstStyle/>
          <a:p>
            <a:r>
              <a:rPr lang="en-US" dirty="0" smtClean="0"/>
              <a:t>____________________________________________________</a:t>
            </a:r>
          </a:p>
          <a:p>
            <a:r>
              <a:rPr lang="en-US" dirty="0" smtClean="0"/>
              <a:t>____________________________________________________</a:t>
            </a:r>
          </a:p>
          <a:p>
            <a:r>
              <a:rPr lang="en-US" dirty="0" smtClean="0"/>
              <a:t>____________________________________________________</a:t>
            </a:r>
          </a:p>
          <a:p>
            <a:r>
              <a:rPr lang="en-US" dirty="0" smtClean="0"/>
              <a:t>____________________________________________________</a:t>
            </a:r>
            <a:endParaRPr lang="en-US" dirty="0"/>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1" y="2209800"/>
            <a:ext cx="1866899"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285999" y="2274838"/>
            <a:ext cx="6262509" cy="1200329"/>
          </a:xfrm>
          <a:prstGeom prst="rect">
            <a:avLst/>
          </a:prstGeom>
        </p:spPr>
        <p:txBody>
          <a:bodyPr wrap="square">
            <a:spAutoFit/>
          </a:bodyPr>
          <a:lstStyle/>
          <a:p>
            <a:r>
              <a:rPr lang="en-US" dirty="0"/>
              <a:t>____________________________________________________</a:t>
            </a:r>
          </a:p>
          <a:p>
            <a:r>
              <a:rPr lang="en-US" dirty="0"/>
              <a:t>____________________________________________________</a:t>
            </a:r>
          </a:p>
          <a:p>
            <a:r>
              <a:rPr lang="en-US" dirty="0"/>
              <a:t>____________________________________________________</a:t>
            </a:r>
          </a:p>
          <a:p>
            <a:r>
              <a:rPr lang="en-US" dirty="0"/>
              <a:t>____________________________________________________</a:t>
            </a:r>
          </a:p>
        </p:txBody>
      </p:sp>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287" y="4065361"/>
            <a:ext cx="1938595" cy="1268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2409580" y="4166052"/>
            <a:ext cx="6262509" cy="1200329"/>
          </a:xfrm>
          <a:prstGeom prst="rect">
            <a:avLst/>
          </a:prstGeom>
        </p:spPr>
        <p:txBody>
          <a:bodyPr wrap="square">
            <a:spAutoFit/>
          </a:bodyPr>
          <a:lstStyle/>
          <a:p>
            <a:r>
              <a:rPr lang="en-US" dirty="0"/>
              <a:t>____________________________________________________</a:t>
            </a:r>
          </a:p>
          <a:p>
            <a:r>
              <a:rPr lang="en-US" dirty="0"/>
              <a:t>____________________________________________________</a:t>
            </a:r>
          </a:p>
          <a:p>
            <a:r>
              <a:rPr lang="en-US" dirty="0"/>
              <a:t>____________________________________________________</a:t>
            </a:r>
          </a:p>
          <a:p>
            <a:r>
              <a:rPr lang="en-US" dirty="0"/>
              <a:t>____________________________________________________</a:t>
            </a:r>
          </a:p>
        </p:txBody>
      </p:sp>
    </p:spTree>
    <p:extLst>
      <p:ext uri="{BB962C8B-B14F-4D97-AF65-F5344CB8AC3E}">
        <p14:creationId xmlns:p14="http://schemas.microsoft.com/office/powerpoint/2010/main" val="2162249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Habits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76200"/>
            <a:ext cx="1596838"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192834" y="2815679"/>
            <a:ext cx="3564373" cy="7694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Be Proactive</a:t>
            </a:r>
            <a:endParaRPr lang="en-US" sz="4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Rectangle 7"/>
          <p:cNvSpPr/>
          <p:nvPr/>
        </p:nvSpPr>
        <p:spPr>
          <a:xfrm>
            <a:off x="820679" y="1828800"/>
            <a:ext cx="6532558" cy="769441"/>
          </a:xfrm>
          <a:prstGeom prst="rect">
            <a:avLst/>
          </a:prstGeom>
          <a:noFill/>
        </p:spPr>
        <p:txBody>
          <a:bodyPr wrap="none" lIns="91440" tIns="45720" rIns="91440" bIns="45720">
            <a:spAutoFit/>
          </a:bodyPr>
          <a:lstStyle/>
          <a:p>
            <a:pPr algn="ctr"/>
            <a:r>
              <a:rPr lang="en-US" sz="4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Begin with the End in Mind</a:t>
            </a:r>
            <a:endParaRPr lang="en-US" sz="4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Rectangle 8"/>
          <p:cNvSpPr/>
          <p:nvPr/>
        </p:nvSpPr>
        <p:spPr>
          <a:xfrm>
            <a:off x="820679" y="4343400"/>
            <a:ext cx="4891917" cy="76944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Put First Things First</a:t>
            </a:r>
            <a:endParaRPr lang="en-US" sz="4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0" name="Rectangle 9"/>
          <p:cNvSpPr/>
          <p:nvPr/>
        </p:nvSpPr>
        <p:spPr>
          <a:xfrm>
            <a:off x="381000" y="5678184"/>
            <a:ext cx="4020652" cy="769441"/>
          </a:xfrm>
          <a:prstGeom prst="rect">
            <a:avLst/>
          </a:prstGeom>
          <a:noFill/>
        </p:spPr>
        <p:txBody>
          <a:bodyPr wrap="none" lIns="91440" tIns="45720" rIns="91440" bIns="45720">
            <a:spAutoFit/>
          </a:bodyPr>
          <a:lstStyle/>
          <a:p>
            <a:pPr algn="ctr"/>
            <a:r>
              <a:rPr lang="en-US"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Think Win-Win</a:t>
            </a:r>
            <a:endParaRPr lang="en-U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Rectangle 10"/>
          <p:cNvSpPr/>
          <p:nvPr/>
        </p:nvSpPr>
        <p:spPr>
          <a:xfrm>
            <a:off x="5621128" y="3200400"/>
            <a:ext cx="2394182" cy="769441"/>
          </a:xfrm>
          <a:prstGeom prst="rect">
            <a:avLst/>
          </a:prstGeom>
          <a:noFill/>
        </p:spPr>
        <p:txBody>
          <a:bodyPr wrap="none" lIns="91440" tIns="45720" rIns="91440" bIns="45720">
            <a:spAutoFit/>
          </a:bodyPr>
          <a:lstStyle/>
          <a:p>
            <a:pPr algn="ctr"/>
            <a:r>
              <a:rPr lang="en-US" sz="4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Synergize</a:t>
            </a:r>
            <a:endParaRPr lang="en-US" sz="4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12" name="Rectangle 11"/>
          <p:cNvSpPr/>
          <p:nvPr/>
        </p:nvSpPr>
        <p:spPr>
          <a:xfrm>
            <a:off x="4757207" y="5306111"/>
            <a:ext cx="4122027" cy="769441"/>
          </a:xfrm>
          <a:prstGeom prst="rect">
            <a:avLst/>
          </a:prstGeom>
          <a:noFill/>
        </p:spPr>
        <p:txBody>
          <a:bodyPr wrap="none" lIns="91440" tIns="45720" rIns="91440" bIns="45720">
            <a:spAutoFit/>
          </a:bodyPr>
          <a:lstStyle/>
          <a:p>
            <a:pPr algn="ctr"/>
            <a:r>
              <a:rPr lang="en-US"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Sharpen the Saw</a:t>
            </a:r>
            <a:endParaRPr lang="en-US"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3" name="TextBox 12"/>
          <p:cNvSpPr txBox="1"/>
          <p:nvPr/>
        </p:nvSpPr>
        <p:spPr>
          <a:xfrm>
            <a:off x="649239" y="361518"/>
            <a:ext cx="2325781" cy="877163"/>
          </a:xfrm>
          <a:prstGeom prst="rect">
            <a:avLst/>
          </a:prstGeom>
          <a:noFill/>
        </p:spPr>
        <p:txBody>
          <a:bodyPr wrap="square" rtlCol="0">
            <a:spAutoFit/>
          </a:bodyPr>
          <a:lstStyle/>
          <a:p>
            <a:r>
              <a:rPr lang="en-US" sz="1100" dirty="0" smtClean="0">
                <a:hlinkClick r:id="rId4"/>
              </a:rPr>
              <a:t>http://www.search.ask.com/videos?q=explaining+habits+to+teens&amp;o=10146&amp;tpr=2&amp;ts=1394586322321</a:t>
            </a:r>
            <a:endParaRPr lang="en-US" sz="1100" dirty="0" smtClean="0"/>
          </a:p>
          <a:p>
            <a:endParaRPr lang="en-US" dirty="0"/>
          </a:p>
        </p:txBody>
      </p:sp>
    </p:spTree>
    <p:extLst>
      <p:ext uri="{BB962C8B-B14F-4D97-AF65-F5344CB8AC3E}">
        <p14:creationId xmlns:p14="http://schemas.microsoft.com/office/powerpoint/2010/main" val="3531962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4320" y="381001"/>
            <a:ext cx="62484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7" y="39688"/>
            <a:ext cx="228600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535" y="2039938"/>
            <a:ext cx="1125075" cy="1690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4320" y="2226468"/>
            <a:ext cx="62484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591" y="4419600"/>
            <a:ext cx="13716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401632"/>
            <a:ext cx="62484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87819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293813"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871662"/>
            <a:ext cx="261259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733800"/>
            <a:ext cx="1478321"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4320" y="381001"/>
            <a:ext cx="62484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8068" y="1960561"/>
            <a:ext cx="62484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4320" y="3741591"/>
            <a:ext cx="62484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283" y="5286375"/>
            <a:ext cx="1689353" cy="126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438400" y="5300230"/>
            <a:ext cx="6609502" cy="1477328"/>
          </a:xfrm>
          <a:prstGeom prst="rect">
            <a:avLst/>
          </a:prstGeom>
          <a:noFill/>
        </p:spPr>
        <p:txBody>
          <a:bodyPr wrap="none" rtlCol="0">
            <a:spAutoFit/>
          </a:bodyPr>
          <a:lstStyle/>
          <a:p>
            <a:r>
              <a:rPr lang="en-US" dirty="0" smtClean="0"/>
              <a:t>Numbers		Words		Athletics		Artistic</a:t>
            </a:r>
          </a:p>
          <a:p>
            <a:r>
              <a:rPr lang="en-US" dirty="0" smtClean="0"/>
              <a:t>Making things happen	Working well with people	Listening</a:t>
            </a:r>
          </a:p>
          <a:p>
            <a:r>
              <a:rPr lang="en-US" dirty="0" smtClean="0"/>
              <a:t>Speaking		Humorous	Sharing		Music</a:t>
            </a:r>
          </a:p>
          <a:p>
            <a:r>
              <a:rPr lang="en-US" dirty="0" smtClean="0"/>
              <a:t>Singing		Memorizing 	Mechanical	Decisions</a:t>
            </a:r>
          </a:p>
          <a:p>
            <a:r>
              <a:rPr lang="en-US" dirty="0" smtClean="0"/>
              <a:t>Building		Trivia		Writing		Creating</a:t>
            </a:r>
            <a:endParaRPr lang="en-US" dirty="0"/>
          </a:p>
        </p:txBody>
      </p:sp>
    </p:spTree>
    <p:extLst>
      <p:ext uri="{BB962C8B-B14F-4D97-AF65-F5344CB8AC3E}">
        <p14:creationId xmlns:p14="http://schemas.microsoft.com/office/powerpoint/2010/main" val="22977199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96200" y="6244027"/>
            <a:ext cx="873957" cy="369332"/>
          </a:xfrm>
          <a:prstGeom prst="rect">
            <a:avLst/>
          </a:prstGeom>
          <a:noFill/>
        </p:spPr>
        <p:txBody>
          <a:bodyPr wrap="none" rtlCol="0">
            <a:spAutoFit/>
          </a:bodyPr>
          <a:lstStyle/>
          <a:p>
            <a:r>
              <a:rPr lang="en-US" b="1" i="1" dirty="0" smtClean="0"/>
              <a:t>Habit 3</a:t>
            </a:r>
            <a:endParaRPr lang="en-US" b="1" i="1" dirty="0"/>
          </a:p>
        </p:txBody>
      </p:sp>
      <p:sp>
        <p:nvSpPr>
          <p:cNvPr id="3" name="Rectangle 2"/>
          <p:cNvSpPr/>
          <p:nvPr/>
        </p:nvSpPr>
        <p:spPr>
          <a:xfrm>
            <a:off x="304800" y="228600"/>
            <a:ext cx="3375732" cy="461665"/>
          </a:xfrm>
          <a:prstGeom prst="rect">
            <a:avLst/>
          </a:prstGeom>
        </p:spPr>
        <p:txBody>
          <a:bodyPr wrap="none">
            <a:spAutoFit/>
          </a:bodyPr>
          <a:lstStyle/>
          <a:p>
            <a:r>
              <a:rPr lang="en-US" sz="1200" dirty="0">
                <a:hlinkClick r:id="rId3"/>
              </a:rPr>
              <a:t>http://</a:t>
            </a:r>
            <a:r>
              <a:rPr lang="en-US" sz="1200" dirty="0" smtClean="0">
                <a:hlinkClick r:id="rId3"/>
              </a:rPr>
              <a:t>www.youtube.com/watch?v=bM8KJpBme7Y</a:t>
            </a:r>
            <a:endParaRPr lang="en-US" sz="1200" dirty="0" smtClean="0"/>
          </a:p>
          <a:p>
            <a:endParaRPr lang="en-US" sz="1200" dirty="0"/>
          </a:p>
        </p:txBody>
      </p:sp>
      <p:sp>
        <p:nvSpPr>
          <p:cNvPr id="4" name="TextBox 3"/>
          <p:cNvSpPr txBox="1"/>
          <p:nvPr/>
        </p:nvSpPr>
        <p:spPr>
          <a:xfrm>
            <a:off x="1405954" y="922440"/>
            <a:ext cx="6676828" cy="4154984"/>
          </a:xfrm>
          <a:prstGeom prst="rect">
            <a:avLst/>
          </a:prstGeom>
          <a:noFill/>
        </p:spPr>
        <p:txBody>
          <a:bodyPr wrap="none" rtlCol="0">
            <a:spAutoFit/>
          </a:bodyPr>
          <a:lstStyle/>
          <a:p>
            <a:pPr algn="ctr"/>
            <a:r>
              <a:rPr lang="en-US" sz="2200" dirty="0" smtClean="0"/>
              <a:t>To Realize the value of </a:t>
            </a:r>
            <a:r>
              <a:rPr lang="en-US" sz="2200" b="1" dirty="0" smtClean="0"/>
              <a:t>One </a:t>
            </a:r>
            <a:r>
              <a:rPr lang="en-US" sz="2200" b="1" dirty="0"/>
              <a:t>Y</a:t>
            </a:r>
            <a:r>
              <a:rPr lang="en-US" sz="2200" b="1" dirty="0" smtClean="0"/>
              <a:t>ear</a:t>
            </a:r>
            <a:r>
              <a:rPr lang="en-US" sz="2200" dirty="0" smtClean="0"/>
              <a:t>, </a:t>
            </a:r>
          </a:p>
          <a:p>
            <a:pPr algn="ctr"/>
            <a:r>
              <a:rPr lang="en-US" sz="2200" dirty="0"/>
              <a:t> </a:t>
            </a:r>
            <a:r>
              <a:rPr lang="en-US" sz="2200" dirty="0" smtClean="0"/>
              <a:t>  Ask a student who failed his/her _______________.</a:t>
            </a:r>
          </a:p>
          <a:p>
            <a:pPr algn="ctr"/>
            <a:r>
              <a:rPr lang="en-US" sz="2200" dirty="0" smtClean="0"/>
              <a:t>To realize the value of </a:t>
            </a:r>
            <a:r>
              <a:rPr lang="en-US" sz="2200" b="1" dirty="0" smtClean="0"/>
              <a:t>One Month,</a:t>
            </a:r>
          </a:p>
          <a:p>
            <a:pPr algn="ctr"/>
            <a:r>
              <a:rPr lang="en-US" sz="2200" dirty="0" smtClean="0"/>
              <a:t> Ask a ____________________________________.</a:t>
            </a:r>
          </a:p>
          <a:p>
            <a:pPr algn="ctr"/>
            <a:r>
              <a:rPr lang="en-US" sz="2200" dirty="0" smtClean="0"/>
              <a:t>To realize the value of </a:t>
            </a:r>
            <a:r>
              <a:rPr lang="en-US" sz="2200" b="1" dirty="0" smtClean="0"/>
              <a:t>One Week</a:t>
            </a:r>
            <a:r>
              <a:rPr lang="en-US" sz="2200" dirty="0"/>
              <a:t>,</a:t>
            </a:r>
            <a:endParaRPr lang="en-US" sz="2200" dirty="0" smtClean="0"/>
          </a:p>
          <a:p>
            <a:pPr algn="ctr"/>
            <a:r>
              <a:rPr lang="en-US" sz="2200" dirty="0" smtClean="0"/>
              <a:t> Ask a(n) __________________________________.</a:t>
            </a:r>
          </a:p>
          <a:p>
            <a:pPr algn="ctr"/>
            <a:r>
              <a:rPr lang="en-US" sz="2200" dirty="0" smtClean="0"/>
              <a:t>To realize the value of </a:t>
            </a:r>
            <a:r>
              <a:rPr lang="en-US" sz="2200" b="1" dirty="0" smtClean="0"/>
              <a:t>One Day</a:t>
            </a:r>
            <a:r>
              <a:rPr lang="en-US" sz="2200" dirty="0"/>
              <a:t>,</a:t>
            </a:r>
            <a:endParaRPr lang="en-US" sz="2200" dirty="0" smtClean="0"/>
          </a:p>
          <a:p>
            <a:pPr algn="ctr"/>
            <a:r>
              <a:rPr lang="en-US" sz="2200" dirty="0" smtClean="0"/>
              <a:t> Ask a ____________who has to _______________.</a:t>
            </a:r>
          </a:p>
          <a:p>
            <a:pPr algn="ctr"/>
            <a:r>
              <a:rPr lang="en-US" sz="2200" dirty="0" smtClean="0"/>
              <a:t>To realize the value of </a:t>
            </a:r>
            <a:r>
              <a:rPr lang="en-US" sz="2200" b="1" dirty="0" smtClean="0"/>
              <a:t>One Hour</a:t>
            </a:r>
            <a:r>
              <a:rPr lang="en-US" sz="2200" dirty="0" smtClean="0"/>
              <a:t>,</a:t>
            </a:r>
            <a:endParaRPr lang="en-US" sz="2200" dirty="0"/>
          </a:p>
          <a:p>
            <a:pPr algn="ctr"/>
            <a:r>
              <a:rPr lang="en-US" sz="2200" dirty="0" smtClean="0"/>
              <a:t>Ask a person who survived __________________,</a:t>
            </a:r>
          </a:p>
          <a:p>
            <a:pPr algn="ctr"/>
            <a:r>
              <a:rPr lang="en-US" sz="2200" dirty="0" smtClean="0"/>
              <a:t>To realize the value of one Millisecond.</a:t>
            </a:r>
          </a:p>
          <a:p>
            <a:pPr algn="ctr"/>
            <a:r>
              <a:rPr lang="en-US" sz="2200" b="1" i="1" dirty="0" smtClean="0"/>
              <a:t>Ask the person who won a silver medal in the Olympics.</a:t>
            </a:r>
            <a:endParaRPr lang="en-US" sz="2200" b="1" i="1" dirty="0"/>
          </a:p>
        </p:txBody>
      </p:sp>
    </p:spTree>
    <p:extLst>
      <p:ext uri="{BB962C8B-B14F-4D97-AF65-F5344CB8AC3E}">
        <p14:creationId xmlns:p14="http://schemas.microsoft.com/office/powerpoint/2010/main" val="38285694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solidFill>
                  <a:srgbClr val="FF0000"/>
                </a:solidFill>
              </a:rPr>
              <a:t>RBA</a:t>
            </a:r>
            <a:endParaRPr lang="en-US" sz="6600" dirty="0">
              <a:solidFill>
                <a:srgbClr val="FF0000"/>
              </a:solidFill>
            </a:endParaRPr>
          </a:p>
        </p:txBody>
      </p:sp>
      <p:sp>
        <p:nvSpPr>
          <p:cNvPr id="4" name="Text Placeholder 3"/>
          <p:cNvSpPr>
            <a:spLocks noGrp="1"/>
          </p:cNvSpPr>
          <p:nvPr>
            <p:ph type="body" sz="half" idx="2"/>
          </p:nvPr>
        </p:nvSpPr>
        <p:spPr/>
        <p:txBody>
          <a:bodyPr/>
          <a:lstStyle/>
          <a:p>
            <a:r>
              <a:rPr lang="en-US" sz="1800" b="1" dirty="0" smtClean="0"/>
              <a:t>Keeping Promises</a:t>
            </a:r>
          </a:p>
          <a:p>
            <a:endParaRPr lang="en-US" sz="1800" b="1" dirty="0"/>
          </a:p>
          <a:p>
            <a:r>
              <a:rPr lang="en-US" sz="1800" b="1" dirty="0" smtClean="0"/>
              <a:t>Do Small Acts of Kindness</a:t>
            </a:r>
          </a:p>
          <a:p>
            <a:endParaRPr lang="en-US" sz="1800" b="1" dirty="0"/>
          </a:p>
          <a:p>
            <a:r>
              <a:rPr lang="en-US" sz="1800" b="1" dirty="0" smtClean="0"/>
              <a:t>Be Loyal</a:t>
            </a:r>
          </a:p>
          <a:p>
            <a:endParaRPr lang="en-US" sz="1800" b="1" dirty="0"/>
          </a:p>
          <a:p>
            <a:r>
              <a:rPr lang="en-US" sz="1800" b="1" dirty="0" smtClean="0"/>
              <a:t>Listen</a:t>
            </a:r>
          </a:p>
          <a:p>
            <a:endParaRPr lang="en-US" sz="1800" b="1" dirty="0"/>
          </a:p>
          <a:p>
            <a:r>
              <a:rPr lang="en-US" sz="1800" b="1" dirty="0" smtClean="0"/>
              <a:t>Say You are Sorry</a:t>
            </a:r>
          </a:p>
          <a:p>
            <a:endParaRPr lang="en-US" sz="1800" b="1" dirty="0"/>
          </a:p>
          <a:p>
            <a:r>
              <a:rPr lang="en-US" sz="1800" b="1" dirty="0" smtClean="0"/>
              <a:t>Set Clear Expectations</a:t>
            </a:r>
          </a:p>
          <a:p>
            <a:endParaRPr lang="en-US" dirty="0"/>
          </a:p>
          <a:p>
            <a:endParaRPr lang="en-US"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371600"/>
            <a:ext cx="44958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286000" y="76200"/>
            <a:ext cx="6697474" cy="461665"/>
          </a:xfrm>
          <a:prstGeom prst="rect">
            <a:avLst/>
          </a:prstGeom>
          <a:noFill/>
        </p:spPr>
        <p:txBody>
          <a:bodyPr wrap="none" rtlCol="0">
            <a:spAutoFit/>
          </a:bodyPr>
          <a:lstStyle/>
          <a:p>
            <a:r>
              <a:rPr lang="en-US" sz="1200" dirty="0">
                <a:hlinkClick r:id="rId4"/>
              </a:rPr>
              <a:t>http://www.youtube.com/watch?v=-OBgdoAmuwI&amp;list=PLR5MW-YMRMKMxzWxLWC8ww0EUNDkdcl_z</a:t>
            </a:r>
            <a:endParaRPr lang="en-US" sz="1200" dirty="0"/>
          </a:p>
          <a:p>
            <a:endParaRPr lang="en-US" sz="1200" dirty="0"/>
          </a:p>
        </p:txBody>
      </p:sp>
    </p:spTree>
    <p:extLst>
      <p:ext uri="{BB962C8B-B14F-4D97-AF65-F5344CB8AC3E}">
        <p14:creationId xmlns:p14="http://schemas.microsoft.com/office/powerpoint/2010/main" val="1356865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329054" y="6292334"/>
            <a:ext cx="880369" cy="369332"/>
          </a:xfrm>
          <a:prstGeom prst="rect">
            <a:avLst/>
          </a:prstGeom>
          <a:noFill/>
        </p:spPr>
        <p:txBody>
          <a:bodyPr wrap="none" rtlCol="0">
            <a:spAutoFit/>
          </a:bodyPr>
          <a:lstStyle/>
          <a:p>
            <a:r>
              <a:rPr lang="en-US" b="1" i="1" dirty="0" smtClean="0"/>
              <a:t>Habit 4</a:t>
            </a:r>
            <a:endParaRPr lang="en-US" b="1" i="1"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4311"/>
            <a:ext cx="2162729" cy="2835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68120">
            <a:off x="5327073" y="448311"/>
            <a:ext cx="3261852" cy="2487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303989"/>
            <a:ext cx="2719388" cy="3335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8392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LISTENING???</a:t>
            </a:r>
            <a:endParaRPr lang="en-US" dirty="0"/>
          </a:p>
        </p:txBody>
      </p:sp>
      <p:sp>
        <p:nvSpPr>
          <p:cNvPr id="4" name="TextBox 3"/>
          <p:cNvSpPr txBox="1"/>
          <p:nvPr/>
        </p:nvSpPr>
        <p:spPr>
          <a:xfrm>
            <a:off x="7924800" y="6299261"/>
            <a:ext cx="880369" cy="369332"/>
          </a:xfrm>
          <a:prstGeom prst="rect">
            <a:avLst/>
          </a:prstGeom>
          <a:noFill/>
        </p:spPr>
        <p:txBody>
          <a:bodyPr wrap="none" rtlCol="0">
            <a:spAutoFit/>
          </a:bodyPr>
          <a:lstStyle/>
          <a:p>
            <a:r>
              <a:rPr lang="en-US" b="1" i="1" dirty="0" smtClean="0"/>
              <a:t>Habit 5</a:t>
            </a:r>
            <a:endParaRPr lang="en-US" b="1" i="1" dirty="0"/>
          </a:p>
        </p:txBody>
      </p:sp>
      <p:pic>
        <p:nvPicPr>
          <p:cNvPr id="9218" name="Picture 2" descr="C:\Users\Henry Schultz\AppData\Local\Microsoft\Windows\INetCache\IE\3ZF433JL\MP900425552[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68221" y="1600200"/>
            <a:ext cx="6807558"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656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62169" y="6308559"/>
            <a:ext cx="880369" cy="369332"/>
          </a:xfrm>
          <a:prstGeom prst="rect">
            <a:avLst/>
          </a:prstGeom>
          <a:noFill/>
        </p:spPr>
        <p:txBody>
          <a:bodyPr wrap="none" rtlCol="0">
            <a:spAutoFit/>
          </a:bodyPr>
          <a:lstStyle/>
          <a:p>
            <a:r>
              <a:rPr lang="en-US" b="1" i="1" dirty="0" smtClean="0"/>
              <a:t>Habit 6</a:t>
            </a:r>
            <a:endParaRPr lang="en-US" b="1" i="1"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033" y="1167245"/>
            <a:ext cx="7995360" cy="5127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326466" y="243915"/>
            <a:ext cx="249106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Synergy</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6460889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486400"/>
          </a:xfrm>
        </p:spPr>
        <p:txBody>
          <a:bodyPr>
            <a:normAutofit/>
          </a:bodyPr>
          <a:lstStyle/>
          <a:p>
            <a:pPr marL="0" indent="0">
              <a:buNone/>
            </a:pPr>
            <a:r>
              <a:rPr lang="en-US" dirty="0" smtClean="0"/>
              <a:t>We all have different </a:t>
            </a:r>
            <a:r>
              <a:rPr lang="en-US" dirty="0"/>
              <a:t>styles, traits, and characteristics. The following exercise is a fun look at some </a:t>
            </a:r>
            <a:r>
              <a:rPr lang="en-US" dirty="0" smtClean="0"/>
              <a:t>of </a:t>
            </a:r>
            <a:r>
              <a:rPr lang="en-US" dirty="0"/>
              <a:t>your general characteristics and personality traits! </a:t>
            </a:r>
          </a:p>
          <a:p>
            <a:pPr marL="0" indent="0">
              <a:buNone/>
            </a:pPr>
            <a:r>
              <a:rPr lang="en-US" dirty="0"/>
              <a:t> </a:t>
            </a:r>
          </a:p>
          <a:p>
            <a:pPr marL="0" indent="0">
              <a:buNone/>
            </a:pPr>
            <a:r>
              <a:rPr lang="en-US" dirty="0"/>
              <a:t>Read across each row and place a 4, 3, 2, or 1 in the shaded box to rank how you would best </a:t>
            </a:r>
            <a:r>
              <a:rPr lang="en-US" dirty="0" smtClean="0"/>
              <a:t>describe </a:t>
            </a:r>
            <a:r>
              <a:rPr lang="en-US" dirty="0"/>
              <a:t>yourself. A 4 means that this word best describes you. A 1 means that this word least </a:t>
            </a:r>
            <a:r>
              <a:rPr lang="en-US" dirty="0" smtClean="0"/>
              <a:t>describes </a:t>
            </a:r>
            <a:r>
              <a:rPr lang="en-US" dirty="0"/>
              <a:t>you. Do this for each row. </a:t>
            </a:r>
          </a:p>
          <a:p>
            <a:endParaRPr lang="en-US" dirty="0"/>
          </a:p>
        </p:txBody>
      </p:sp>
    </p:spTree>
    <p:extLst>
      <p:ext uri="{BB962C8B-B14F-4D97-AF65-F5344CB8AC3E}">
        <p14:creationId xmlns:p14="http://schemas.microsoft.com/office/powerpoint/2010/main" val="6530527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 name="Rectangle 4"/>
          <p:cNvSpPr/>
          <p:nvPr/>
        </p:nvSpPr>
        <p:spPr>
          <a:xfrm>
            <a:off x="2286000" y="3105835"/>
            <a:ext cx="4572000" cy="523220"/>
          </a:xfrm>
          <a:prstGeom prst="rect">
            <a:avLst/>
          </a:prstGeom>
        </p:spPr>
        <p:txBody>
          <a:bodyPr>
            <a:spAutoFit/>
          </a:bodyPr>
          <a:lstStyle/>
          <a:p>
            <a:r>
              <a:rPr lang="en-US" sz="1400" b="1" dirty="0">
                <a:hlinkClick r:id="rId3"/>
              </a:rPr>
              <a:t>http://</a:t>
            </a:r>
            <a:r>
              <a:rPr lang="en-US" sz="1400" b="1" dirty="0" smtClean="0">
                <a:hlinkClick r:id="rId3"/>
              </a:rPr>
              <a:t>www.youtube.com/watch?v=5rOg4WfNDfM</a:t>
            </a:r>
            <a:endParaRPr lang="en-US" sz="1400" b="1" dirty="0" smtClean="0"/>
          </a:p>
          <a:p>
            <a:endParaRPr lang="en-US" sz="1400" b="1" dirty="0"/>
          </a:p>
        </p:txBody>
      </p:sp>
    </p:spTree>
    <p:extLst>
      <p:ext uri="{BB962C8B-B14F-4D97-AF65-F5344CB8AC3E}">
        <p14:creationId xmlns:p14="http://schemas.microsoft.com/office/powerpoint/2010/main" val="9189019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 Mind – Heart - Soul</a:t>
            </a:r>
            <a:endParaRPr lang="en-US" dirty="0"/>
          </a:p>
        </p:txBody>
      </p:sp>
      <p:sp>
        <p:nvSpPr>
          <p:cNvPr id="4" name="TextBox 3"/>
          <p:cNvSpPr txBox="1"/>
          <p:nvPr/>
        </p:nvSpPr>
        <p:spPr>
          <a:xfrm>
            <a:off x="7756234" y="6292334"/>
            <a:ext cx="880369" cy="369332"/>
          </a:xfrm>
          <a:prstGeom prst="rect">
            <a:avLst/>
          </a:prstGeom>
          <a:noFill/>
        </p:spPr>
        <p:txBody>
          <a:bodyPr wrap="none" rtlCol="0">
            <a:spAutoFit/>
          </a:bodyPr>
          <a:lstStyle/>
          <a:p>
            <a:r>
              <a:rPr lang="en-US" b="1" i="1" dirty="0" smtClean="0"/>
              <a:t>Habit 7</a:t>
            </a:r>
            <a:endParaRPr lang="en-US" b="1" i="1"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295400"/>
            <a:ext cx="2286000" cy="4833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5800" y="2057400"/>
            <a:ext cx="2521075" cy="646331"/>
          </a:xfrm>
          <a:prstGeom prst="rect">
            <a:avLst/>
          </a:prstGeom>
          <a:noFill/>
        </p:spPr>
        <p:txBody>
          <a:bodyPr wrap="none" rtlCol="0">
            <a:spAutoFit/>
          </a:bodyPr>
          <a:lstStyle/>
          <a:p>
            <a:r>
              <a:rPr lang="en-US" b="1" dirty="0" smtClean="0">
                <a:solidFill>
                  <a:srgbClr val="0070C0"/>
                </a:solidFill>
              </a:rPr>
              <a:t>Balance and moderation</a:t>
            </a:r>
          </a:p>
          <a:p>
            <a:r>
              <a:rPr lang="en-US" b="1" dirty="0" smtClean="0">
                <a:solidFill>
                  <a:srgbClr val="0070C0"/>
                </a:solidFill>
              </a:rPr>
              <a:t>In all things!</a:t>
            </a:r>
            <a:endParaRPr lang="en-US" b="1" dirty="0">
              <a:solidFill>
                <a:srgbClr val="0070C0"/>
              </a:solidFill>
            </a:endParaRPr>
          </a:p>
        </p:txBody>
      </p:sp>
      <p:sp>
        <p:nvSpPr>
          <p:cNvPr id="7" name="TextBox 6"/>
          <p:cNvSpPr txBox="1"/>
          <p:nvPr/>
        </p:nvSpPr>
        <p:spPr>
          <a:xfrm>
            <a:off x="381000" y="3443972"/>
            <a:ext cx="3352800" cy="923330"/>
          </a:xfrm>
          <a:prstGeom prst="rect">
            <a:avLst/>
          </a:prstGeom>
          <a:noFill/>
        </p:spPr>
        <p:txBody>
          <a:bodyPr wrap="square" rtlCol="0">
            <a:spAutoFit/>
          </a:bodyPr>
          <a:lstStyle/>
          <a:p>
            <a:r>
              <a:rPr lang="en-US" b="1" dirty="0" smtClean="0">
                <a:solidFill>
                  <a:srgbClr val="7030A0"/>
                </a:solidFill>
              </a:rPr>
              <a:t>Good sleeping habits, physical relaxation, good nutrition, proper exercise</a:t>
            </a:r>
            <a:endParaRPr lang="en-US" b="1" dirty="0">
              <a:solidFill>
                <a:srgbClr val="7030A0"/>
              </a:solidFill>
            </a:endParaRPr>
          </a:p>
        </p:txBody>
      </p:sp>
      <p:sp>
        <p:nvSpPr>
          <p:cNvPr id="8" name="TextBox 7"/>
          <p:cNvSpPr txBox="1"/>
          <p:nvPr/>
        </p:nvSpPr>
        <p:spPr>
          <a:xfrm>
            <a:off x="5716700" y="1411069"/>
            <a:ext cx="2874057" cy="646331"/>
          </a:xfrm>
          <a:prstGeom prst="rect">
            <a:avLst/>
          </a:prstGeom>
          <a:noFill/>
        </p:spPr>
        <p:txBody>
          <a:bodyPr wrap="none" rtlCol="0">
            <a:spAutoFit/>
          </a:bodyPr>
          <a:lstStyle/>
          <a:p>
            <a:r>
              <a:rPr lang="en-US" b="1" dirty="0" smtClean="0">
                <a:solidFill>
                  <a:srgbClr val="FF0000"/>
                </a:solidFill>
              </a:rPr>
              <a:t>Quit habits that are bad for </a:t>
            </a:r>
          </a:p>
          <a:p>
            <a:r>
              <a:rPr lang="en-US" b="1" dirty="0" smtClean="0">
                <a:solidFill>
                  <a:srgbClr val="FF0000"/>
                </a:solidFill>
              </a:rPr>
              <a:t>your body, mind, heart, soul</a:t>
            </a:r>
            <a:endParaRPr lang="en-US" b="1" dirty="0">
              <a:solidFill>
                <a:srgbClr val="FF0000"/>
              </a:solidFill>
            </a:endParaRPr>
          </a:p>
        </p:txBody>
      </p:sp>
      <p:sp>
        <p:nvSpPr>
          <p:cNvPr id="9" name="TextBox 8"/>
          <p:cNvSpPr txBox="1"/>
          <p:nvPr/>
        </p:nvSpPr>
        <p:spPr>
          <a:xfrm>
            <a:off x="5943600" y="3787919"/>
            <a:ext cx="2663165" cy="1754326"/>
          </a:xfrm>
          <a:prstGeom prst="rect">
            <a:avLst/>
          </a:prstGeom>
          <a:noFill/>
        </p:spPr>
        <p:txBody>
          <a:bodyPr wrap="none" rtlCol="0">
            <a:spAutoFit/>
          </a:bodyPr>
          <a:lstStyle/>
          <a:p>
            <a:pPr algn="ctr"/>
            <a:r>
              <a:rPr lang="en-US" b="1" dirty="0" smtClean="0"/>
              <a:t>STOP AND THINK</a:t>
            </a:r>
          </a:p>
          <a:p>
            <a:pPr marL="285750" indent="-285750">
              <a:buFont typeface="Arial" panose="020B0604020202020204" pitchFamily="34" charset="0"/>
              <a:buChar char="•"/>
            </a:pPr>
            <a:r>
              <a:rPr lang="en-US" dirty="0" smtClean="0"/>
              <a:t>Ask questions</a:t>
            </a:r>
          </a:p>
          <a:p>
            <a:pPr marL="285750" indent="-285750">
              <a:buFont typeface="Arial" panose="020B0604020202020204" pitchFamily="34" charset="0"/>
              <a:buChar char="•"/>
            </a:pPr>
            <a:r>
              <a:rPr lang="en-US" dirty="0" smtClean="0"/>
              <a:t>Name the trouble</a:t>
            </a:r>
          </a:p>
          <a:p>
            <a:pPr marL="285750" indent="-285750">
              <a:buFont typeface="Arial" panose="020B0604020202020204" pitchFamily="34" charset="0"/>
              <a:buChar char="•"/>
            </a:pPr>
            <a:r>
              <a:rPr lang="en-US" dirty="0" smtClean="0"/>
              <a:t>State the consequence </a:t>
            </a:r>
          </a:p>
          <a:p>
            <a:pPr marL="285750" indent="-285750">
              <a:buFont typeface="Arial" panose="020B0604020202020204" pitchFamily="34" charset="0"/>
              <a:buChar char="•"/>
            </a:pPr>
            <a:r>
              <a:rPr lang="en-US" dirty="0" smtClean="0"/>
              <a:t>Suggest an alternative</a:t>
            </a:r>
          </a:p>
          <a:p>
            <a:pPr marL="285750" indent="-285750">
              <a:buFont typeface="Arial" panose="020B0604020202020204" pitchFamily="34" charset="0"/>
              <a:buChar char="•"/>
            </a:pPr>
            <a:r>
              <a:rPr lang="en-US" dirty="0" smtClean="0"/>
              <a:t>Take off</a:t>
            </a:r>
          </a:p>
        </p:txBody>
      </p:sp>
    </p:spTree>
    <p:extLst>
      <p:ext uri="{BB962C8B-B14F-4D97-AF65-F5344CB8AC3E}">
        <p14:creationId xmlns:p14="http://schemas.microsoft.com/office/powerpoint/2010/main" val="4121137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b="1" dirty="0" smtClean="0">
                <a:solidFill>
                  <a:srgbClr val="00B050"/>
                </a:solidFill>
              </a:rPr>
              <a:t>Think </a:t>
            </a:r>
            <a:endParaRPr lang="en-US" sz="8800" b="1" dirty="0">
              <a:solidFill>
                <a:srgbClr val="00B05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316182"/>
            <a:ext cx="3866881" cy="4675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79283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a:hlinkClick r:id="rId4"/>
              </a:rPr>
              <a:t>http://</a:t>
            </a:r>
            <a:r>
              <a:rPr lang="en-US" sz="1600" dirty="0" smtClean="0">
                <a:hlinkClick r:id="rId4"/>
              </a:rPr>
              <a:t>www.youtube.com/watch?v=1G7RZfkGjOY</a:t>
            </a:r>
            <a:r>
              <a:rPr lang="en-US" sz="1600" dirty="0" smtClean="0"/>
              <a:t/>
            </a:r>
            <a:br>
              <a:rPr lang="en-US" sz="1600" dirty="0" smtClean="0"/>
            </a:br>
            <a:endParaRPr lang="en-US" sz="1600" dirty="0"/>
          </a:p>
        </p:txBody>
      </p:sp>
    </p:spTree>
    <p:extLst>
      <p:ext uri="{BB962C8B-B14F-4D97-AF65-F5344CB8AC3E}">
        <p14:creationId xmlns:p14="http://schemas.microsoft.com/office/powerpoint/2010/main" val="110466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Good Habits vs Bad Habits</a:t>
            </a:r>
            <a:endParaRPr lang="en-US" dirty="0"/>
          </a:p>
        </p:txBody>
      </p:sp>
      <p:cxnSp>
        <p:nvCxnSpPr>
          <p:cNvPr id="7" name="Straight Arrow Connector 6"/>
          <p:cNvCxnSpPr>
            <a:stCxn id="4" idx="2"/>
          </p:cNvCxnSpPr>
          <p:nvPr/>
        </p:nvCxnSpPr>
        <p:spPr>
          <a:xfrm>
            <a:off x="4572000" y="1417638"/>
            <a:ext cx="0" cy="5211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1600200"/>
            <a:ext cx="8077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58792">
            <a:off x="457200" y="1219200"/>
            <a:ext cx="1304925" cy="1287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53308">
            <a:off x="7239000" y="1167021"/>
            <a:ext cx="1528762" cy="152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1011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1.  Two great habits I have are…</a:t>
            </a:r>
          </a:p>
          <a:p>
            <a:pPr marL="0" indent="0">
              <a:buNone/>
            </a:pPr>
            <a:endParaRPr lang="en-US" dirty="0" smtClean="0"/>
          </a:p>
          <a:p>
            <a:pPr marL="514350" indent="-514350">
              <a:buAutoNum type="arabicPeriod" startAt="2"/>
            </a:pPr>
            <a:r>
              <a:rPr lang="en-US" dirty="0" smtClean="0"/>
              <a:t>The results I get from having these habits are</a:t>
            </a:r>
            <a:r>
              <a:rPr lang="en-US" sz="1800" dirty="0" smtClean="0"/>
              <a:t>…   (if you have a habit of smiling result=people smile back)</a:t>
            </a:r>
          </a:p>
          <a:p>
            <a:pPr>
              <a:buAutoNum type="arabicPeriod" startAt="2"/>
            </a:pPr>
            <a:endParaRPr lang="en-US" sz="1800" dirty="0" smtClean="0"/>
          </a:p>
          <a:p>
            <a:pPr>
              <a:buAutoNum type="arabicPeriod" startAt="2"/>
            </a:pPr>
            <a:r>
              <a:rPr lang="en-US" dirty="0" smtClean="0"/>
              <a:t>List a habit you have that is neutral </a:t>
            </a:r>
            <a:r>
              <a:rPr lang="en-US" sz="1800" dirty="0" smtClean="0"/>
              <a:t>(not good or bad-just a habit)</a:t>
            </a:r>
          </a:p>
          <a:p>
            <a:pPr>
              <a:buAutoNum type="arabicPeriod" startAt="2"/>
            </a:pPr>
            <a:endParaRPr lang="en-US" sz="18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28600"/>
            <a:ext cx="1239269"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9851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rabicPeriod"/>
            </a:pPr>
            <a:r>
              <a:rPr lang="en-US" dirty="0" smtClean="0"/>
              <a:t>My 2 worst habits at this time are…</a:t>
            </a:r>
          </a:p>
          <a:p>
            <a:pPr marL="514350" indent="-514350">
              <a:buAutoNum type="arabicPeriod"/>
            </a:pPr>
            <a:endParaRPr lang="en-US" dirty="0"/>
          </a:p>
          <a:p>
            <a:pPr marL="514350" indent="-514350">
              <a:buAutoNum type="arabicPeriod"/>
            </a:pPr>
            <a:r>
              <a:rPr lang="en-US" dirty="0" smtClean="0"/>
              <a:t>The reason I have these bad habits are…</a:t>
            </a:r>
          </a:p>
          <a:p>
            <a:pPr marL="514350" indent="-514350">
              <a:buAutoNum type="arabicPeriod"/>
            </a:pPr>
            <a:endParaRPr lang="en-US" dirty="0"/>
          </a:p>
          <a:p>
            <a:pPr marL="514350" indent="-514350">
              <a:buAutoNum type="arabicPeriod"/>
            </a:pPr>
            <a:r>
              <a:rPr lang="en-US" dirty="0" smtClean="0"/>
              <a:t>The results I get from these bad habits are…</a:t>
            </a:r>
          </a:p>
          <a:p>
            <a:pPr marL="514350" indent="-514350">
              <a:buAutoNum type="arabicPeriod"/>
            </a:pPr>
            <a:endParaRPr lang="en-US" dirty="0"/>
          </a:p>
          <a:p>
            <a:pPr marL="514350" indent="-514350">
              <a:buAutoNum type="arabicPeriod"/>
            </a:pPr>
            <a:r>
              <a:rPr lang="en-US" dirty="0" smtClean="0"/>
              <a:t>The one bad habit I would like to change is…</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52400"/>
            <a:ext cx="12382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5047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86231679"/>
              </p:ext>
            </p:extLst>
          </p:nvPr>
        </p:nvGraphicFramePr>
        <p:xfrm>
          <a:off x="228600" y="304800"/>
          <a:ext cx="8534400" cy="5372100"/>
        </p:xfrm>
        <a:graphic>
          <a:graphicData uri="http://schemas.openxmlformats.org/drawingml/2006/table">
            <a:tbl>
              <a:tblPr firstRow="1" bandRow="1">
                <a:tableStyleId>{5C22544A-7EE6-4342-B048-85BDC9FD1C3A}</a:tableStyleId>
              </a:tblPr>
              <a:tblGrid>
                <a:gridCol w="2844800"/>
                <a:gridCol w="2844800"/>
                <a:gridCol w="2844800"/>
              </a:tblGrid>
              <a:tr h="1256632">
                <a:tc>
                  <a:txBody>
                    <a:bodyPr/>
                    <a:lstStyle/>
                    <a:p>
                      <a:pPr algn="ctr"/>
                      <a:r>
                        <a:rPr lang="en-US" sz="3600" dirty="0" smtClean="0"/>
                        <a:t>See</a:t>
                      </a:r>
                    </a:p>
                    <a:p>
                      <a:pPr algn="ctr"/>
                      <a:endParaRPr lang="en-US" dirty="0"/>
                    </a:p>
                  </a:txBody>
                  <a:tcPr/>
                </a:tc>
                <a:tc>
                  <a:txBody>
                    <a:bodyPr/>
                    <a:lstStyle/>
                    <a:p>
                      <a:pPr algn="ctr"/>
                      <a:r>
                        <a:rPr lang="en-US" sz="3600" dirty="0" smtClean="0"/>
                        <a:t>    Think</a:t>
                      </a:r>
                    </a:p>
                    <a:p>
                      <a:pPr algn="ctr"/>
                      <a:endParaRPr lang="en-US" dirty="0"/>
                    </a:p>
                  </a:txBody>
                  <a:tcPr/>
                </a:tc>
                <a:tc>
                  <a:txBody>
                    <a:bodyPr/>
                    <a:lstStyle/>
                    <a:p>
                      <a:pPr algn="ctr"/>
                      <a:r>
                        <a:rPr lang="en-US" sz="3600" dirty="0" smtClean="0"/>
                        <a:t>     Wonder</a:t>
                      </a:r>
                      <a:endParaRPr lang="en-US" sz="3600" dirty="0"/>
                    </a:p>
                  </a:txBody>
                  <a:tcPr/>
                </a:tc>
              </a:tr>
              <a:tr h="4115468">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pic>
        <p:nvPicPr>
          <p:cNvPr id="19459" name="Picture 3" descr="C:\Users\Henry Schultz\AppData\Local\Microsoft\Windows\INetCache\IE\3ZF433JL\dglxasset[1].asp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14083"/>
            <a:ext cx="1295400" cy="831087"/>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C:\Users\Henry Schultz\AppData\Local\Microsoft\Windows\INetCache\IE\SH51YBQ5\dglxasset[1].asp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429272"/>
            <a:ext cx="1014502" cy="1204495"/>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530770"/>
            <a:ext cx="7620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8407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19213"/>
            <a:ext cx="82296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81894"/>
            <a:ext cx="7315200" cy="5766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9591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 Arrow 3"/>
          <p:cNvSpPr/>
          <p:nvPr/>
        </p:nvSpPr>
        <p:spPr>
          <a:xfrm rot="10800000">
            <a:off x="4610098" y="609600"/>
            <a:ext cx="190501" cy="5715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Left-Right Arrow 4"/>
          <p:cNvSpPr/>
          <p:nvPr/>
        </p:nvSpPr>
        <p:spPr>
          <a:xfrm>
            <a:off x="685799" y="609600"/>
            <a:ext cx="7848600" cy="152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923638" y="240268"/>
            <a:ext cx="2829877" cy="369332"/>
          </a:xfrm>
          <a:prstGeom prst="rect">
            <a:avLst/>
          </a:prstGeom>
          <a:noFill/>
        </p:spPr>
        <p:txBody>
          <a:bodyPr wrap="none" rtlCol="0">
            <a:spAutoFit/>
          </a:bodyPr>
          <a:lstStyle/>
          <a:p>
            <a:r>
              <a:rPr lang="en-US" b="1" dirty="0" smtClean="0"/>
              <a:t>Bad habits I want to change</a:t>
            </a:r>
            <a:endParaRPr lang="en-US" b="1" dirty="0"/>
          </a:p>
        </p:txBody>
      </p:sp>
      <p:sp>
        <p:nvSpPr>
          <p:cNvPr id="7" name="TextBox 6"/>
          <p:cNvSpPr txBox="1"/>
          <p:nvPr/>
        </p:nvSpPr>
        <p:spPr>
          <a:xfrm>
            <a:off x="4876800" y="240268"/>
            <a:ext cx="4044890" cy="369332"/>
          </a:xfrm>
          <a:prstGeom prst="rect">
            <a:avLst/>
          </a:prstGeom>
          <a:noFill/>
        </p:spPr>
        <p:txBody>
          <a:bodyPr wrap="none" rtlCol="0">
            <a:spAutoFit/>
          </a:bodyPr>
          <a:lstStyle/>
          <a:p>
            <a:r>
              <a:rPr lang="en-US" b="1" dirty="0" smtClean="0"/>
              <a:t>Good habits I want to replace them with</a:t>
            </a:r>
            <a:endParaRPr lang="en-US" b="1" dirty="0"/>
          </a:p>
        </p:txBody>
      </p:sp>
      <p:sp>
        <p:nvSpPr>
          <p:cNvPr id="8" name="TextBox 7"/>
          <p:cNvSpPr txBox="1"/>
          <p:nvPr/>
        </p:nvSpPr>
        <p:spPr>
          <a:xfrm>
            <a:off x="923638" y="1286916"/>
            <a:ext cx="2828018" cy="769441"/>
          </a:xfrm>
          <a:prstGeom prst="rect">
            <a:avLst/>
          </a:prstGeom>
          <a:noFill/>
        </p:spPr>
        <p:txBody>
          <a:bodyPr wrap="none" rtlCol="0">
            <a:spAutoFit/>
          </a:bodyPr>
          <a:lstStyle/>
          <a:p>
            <a:r>
              <a:rPr lang="en-US" sz="4400" b="1" dirty="0" smtClean="0">
                <a:solidFill>
                  <a:srgbClr val="00B050"/>
                </a:solidFill>
                <a:effectLst>
                  <a:outerShdw blurRad="38100" dist="38100" dir="2700000" algn="tl">
                    <a:srgbClr val="000000">
                      <a:alpha val="43137"/>
                    </a:srgbClr>
                  </a:outerShdw>
                </a:effectLst>
              </a:rPr>
              <a:t>In School    </a:t>
            </a:r>
            <a:endParaRPr lang="en-US" sz="4400" b="1" dirty="0">
              <a:solidFill>
                <a:srgbClr val="00B050"/>
              </a:solidFill>
              <a:effectLst>
                <a:outerShdw blurRad="38100" dist="38100" dir="2700000" algn="tl">
                  <a:srgbClr val="000000">
                    <a:alpha val="43137"/>
                  </a:srgbClr>
                </a:outerShdw>
              </a:effectLst>
            </a:endParaRPr>
          </a:p>
        </p:txBody>
      </p:sp>
      <p:sp>
        <p:nvSpPr>
          <p:cNvPr id="9" name="Rectangle 8"/>
          <p:cNvSpPr/>
          <p:nvPr/>
        </p:nvSpPr>
        <p:spPr>
          <a:xfrm>
            <a:off x="585258" y="4648200"/>
            <a:ext cx="4016869" cy="769441"/>
          </a:xfrm>
          <a:prstGeom prst="rect">
            <a:avLst/>
          </a:prstGeom>
        </p:spPr>
        <p:txBody>
          <a:bodyPr wrap="none">
            <a:spAutoFit/>
          </a:bodyPr>
          <a:lstStyle/>
          <a:p>
            <a:r>
              <a:rPr lang="en-US" sz="4400" b="1" dirty="0" smtClean="0">
                <a:solidFill>
                  <a:srgbClr val="00B050"/>
                </a:solidFill>
                <a:effectLst>
                  <a:outerShdw blurRad="38100" dist="38100" dir="2700000" algn="tl">
                    <a:srgbClr val="000000">
                      <a:alpha val="43137"/>
                    </a:srgbClr>
                  </a:outerShdw>
                </a:effectLst>
              </a:rPr>
              <a:t>With my Friends</a:t>
            </a:r>
            <a:endParaRPr lang="en-US" sz="4400" b="1" dirty="0">
              <a:solidFill>
                <a:srgbClr val="00B050"/>
              </a:solidFill>
              <a:effectLst>
                <a:outerShdw blurRad="38100" dist="38100" dir="2700000" algn="tl">
                  <a:srgbClr val="000000">
                    <a:alpha val="43137"/>
                  </a:srgbClr>
                </a:outerShdw>
              </a:effectLst>
            </a:endParaRPr>
          </a:p>
        </p:txBody>
      </p:sp>
      <p:sp>
        <p:nvSpPr>
          <p:cNvPr id="10" name="Rectangle 9"/>
          <p:cNvSpPr/>
          <p:nvPr/>
        </p:nvSpPr>
        <p:spPr>
          <a:xfrm>
            <a:off x="685799" y="2912282"/>
            <a:ext cx="3829895" cy="769441"/>
          </a:xfrm>
          <a:prstGeom prst="rect">
            <a:avLst/>
          </a:prstGeom>
        </p:spPr>
        <p:txBody>
          <a:bodyPr wrap="none">
            <a:spAutoFit/>
          </a:bodyPr>
          <a:lstStyle/>
          <a:p>
            <a:r>
              <a:rPr lang="en-US" sz="4400" b="1" dirty="0" smtClean="0">
                <a:solidFill>
                  <a:srgbClr val="00B050"/>
                </a:solidFill>
                <a:effectLst>
                  <a:outerShdw blurRad="38100" dist="38100" dir="2700000" algn="tl">
                    <a:srgbClr val="000000">
                      <a:alpha val="43137"/>
                    </a:srgbClr>
                  </a:outerShdw>
                </a:effectLst>
              </a:rPr>
              <a:t>With my Family</a:t>
            </a:r>
            <a:endParaRPr lang="en-US" sz="4400" b="1" dirty="0">
              <a:solidFill>
                <a:srgbClr val="00B050"/>
              </a:solidFill>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22623">
            <a:off x="6869045" y="828675"/>
            <a:ext cx="13716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1203" y="2749716"/>
            <a:ext cx="13716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54028">
            <a:off x="5359751" y="2409460"/>
            <a:ext cx="13716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401005"/>
            <a:ext cx="13716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5851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845</TotalTime>
  <Words>1841</Words>
  <Application>Microsoft Office PowerPoint</Application>
  <PresentationFormat>On-screen Show (4:3)</PresentationFormat>
  <Paragraphs>198</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Seven Habits of Highly Effective Teens</vt:lpstr>
      <vt:lpstr>Habits</vt:lpstr>
      <vt:lpstr>Think </vt:lpstr>
      <vt:lpstr>Good Habits vs Bad Habits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RBA</vt:lpstr>
      <vt:lpstr>PowerPoint Presentation</vt:lpstr>
      <vt:lpstr>Are you LISTENING???</vt:lpstr>
      <vt:lpstr>PowerPoint Presentation</vt:lpstr>
      <vt:lpstr>PowerPoint Presentation</vt:lpstr>
      <vt:lpstr>PowerPoint Presentation</vt:lpstr>
      <vt:lpstr>Body – Mind – Heart - Soul</vt:lpstr>
      <vt:lpstr>http://www.youtube.com/watch?v=1G7RZfkGjOY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Seven Habits of Highly Effective Teens</dc:title>
  <dc:creator>Henry Schultz</dc:creator>
  <cp:lastModifiedBy>Windows User</cp:lastModifiedBy>
  <cp:revision>50</cp:revision>
  <cp:lastPrinted>2014-04-29T11:14:57Z</cp:lastPrinted>
  <dcterms:created xsi:type="dcterms:W3CDTF">2014-03-12T00:44:12Z</dcterms:created>
  <dcterms:modified xsi:type="dcterms:W3CDTF">2014-09-21T18:18:57Z</dcterms:modified>
</cp:coreProperties>
</file>